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Override1.xml" ContentType="application/vnd.openxmlformats-officedocument.themeOverride+xml"/>
  <Override PartName="/ppt/tags/tag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Override2.xml" ContentType="application/vnd.openxmlformats-officedocument.themeOverr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heme/themeOverride3.xml" ContentType="application/vnd.openxmlformats-officedocument.themeOverride+xml"/>
  <Override PartName="/ppt/tags/tag12.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Override4.xml" ContentType="application/vnd.openxmlformats-officedocument.themeOverride+xml"/>
  <Override PartName="/ppt/tags/tag15.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Override5.xml" ContentType="application/vnd.openxmlformats-officedocument.themeOverrid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heme/themeOverride6.xml" ContentType="application/vnd.openxmlformats-officedocument.themeOverride+xml"/>
  <Override PartName="/ppt/tags/tag25.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1.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heme/themeOverride7.xml" ContentType="application/vnd.openxmlformats-officedocument.themeOverrid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2.xml" ContentType="application/vnd.openxmlformats-officedocument.theme+xml"/>
  <Override PartName="/ppt/tags/tag28.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xml" ContentType="application/vnd.openxmlformats-officedocument.presentationml.notesSlide+xml"/>
  <Override PartName="/ppt/tags/tag15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843" r:id="rId2"/>
    <p:sldMasterId id="2147484094" r:id="rId3"/>
    <p:sldMasterId id="2147484100" r:id="rId4"/>
    <p:sldMasterId id="2147484125" r:id="rId5"/>
    <p:sldMasterId id="2147484132" r:id="rId6"/>
    <p:sldMasterId id="2147484157" r:id="rId7"/>
    <p:sldMasterId id="2147484232" r:id="rId8"/>
    <p:sldMasterId id="2147484303" r:id="rId9"/>
    <p:sldMasterId id="2147484320" r:id="rId10"/>
    <p:sldMasterId id="2147484386" r:id="rId11"/>
    <p:sldMasterId id="2147484438" r:id="rId12"/>
    <p:sldMasterId id="2147484480" r:id="rId13"/>
  </p:sldMasterIdLst>
  <p:notesMasterIdLst>
    <p:notesMasterId r:id="rId26"/>
  </p:notesMasterIdLst>
  <p:handoutMasterIdLst>
    <p:handoutMasterId r:id="rId27"/>
  </p:handoutMasterIdLst>
  <p:sldIdLst>
    <p:sldId id="758" r:id="rId14"/>
    <p:sldId id="534" r:id="rId15"/>
    <p:sldId id="394" r:id="rId16"/>
    <p:sldId id="395" r:id="rId17"/>
    <p:sldId id="872" r:id="rId18"/>
    <p:sldId id="876" r:id="rId19"/>
    <p:sldId id="877" r:id="rId20"/>
    <p:sldId id="878" r:id="rId21"/>
    <p:sldId id="874" r:id="rId22"/>
    <p:sldId id="875" r:id="rId23"/>
    <p:sldId id="855" r:id="rId24"/>
    <p:sldId id="862"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Cruz" initials="R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E8E8E8"/>
    <a:srgbClr val="00B0A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2" autoAdjust="0"/>
    <p:restoredTop sz="90659" autoAdjust="0"/>
  </p:normalViewPr>
  <p:slideViewPr>
    <p:cSldViewPr>
      <p:cViewPr varScale="1">
        <p:scale>
          <a:sx n="79" d="100"/>
          <a:sy n="79" d="100"/>
        </p:scale>
        <p:origin x="114" y="312"/>
      </p:cViewPr>
      <p:guideLst>
        <p:guide orient="horz" pos="2160"/>
        <p:guide pos="2880"/>
      </p:guideLst>
    </p:cSldViewPr>
  </p:slideViewPr>
  <p:outlineViewPr>
    <p:cViewPr>
      <p:scale>
        <a:sx n="33" d="100"/>
        <a:sy n="33" d="100"/>
      </p:scale>
      <p:origin x="0" y="17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307A4C25-6964-4BF2-BA20-3C7169463B5E}" type="datetimeFigureOut">
              <a:rPr lang="en-US" smtClean="0"/>
              <a:t>7/27/2015</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79D2FBB2-C16D-48F0-8BF6-AC51F7207D3C}" type="slidenum">
              <a:rPr lang="en-US" smtClean="0"/>
              <a:t>‹#›</a:t>
            </a:fld>
            <a:endParaRPr lang="en-US"/>
          </a:p>
        </p:txBody>
      </p:sp>
    </p:spTree>
    <p:extLst>
      <p:ext uri="{BB962C8B-B14F-4D97-AF65-F5344CB8AC3E}">
        <p14:creationId xmlns:p14="http://schemas.microsoft.com/office/powerpoint/2010/main" val="2287207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04C111D7-87EF-4B94-A3BD-1A1E978D9760}" type="datetimeFigureOut">
              <a:rPr lang="en-US" smtClean="0"/>
              <a:t>7/27/2015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AF25456D-0D34-4444-86F0-D6F330265127}" type="slidenum">
              <a:rPr lang="en-US" smtClean="0"/>
              <a:t>‹#›</a:t>
            </a:fld>
            <a:endParaRPr lang="en-US"/>
          </a:p>
        </p:txBody>
      </p:sp>
    </p:spTree>
    <p:extLst>
      <p:ext uri="{BB962C8B-B14F-4D97-AF65-F5344CB8AC3E}">
        <p14:creationId xmlns:p14="http://schemas.microsoft.com/office/powerpoint/2010/main" val="92459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8170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155575"/>
            <a:ext cx="3328987" cy="2497138"/>
          </a:xfrm>
        </p:spPr>
      </p:sp>
      <p:sp>
        <p:nvSpPr>
          <p:cNvPr id="3" name="Notes Placeholder 2"/>
          <p:cNvSpPr>
            <a:spLocks noGrp="1"/>
          </p:cNvSpPr>
          <p:nvPr>
            <p:ph type="body" idx="1"/>
          </p:nvPr>
        </p:nvSpPr>
        <p:spPr>
          <a:xfrm>
            <a:off x="389467" y="2633980"/>
            <a:ext cx="6620933" cy="7049770"/>
          </a:xfrm>
        </p:spPr>
        <p:txBody>
          <a:bodyPr/>
          <a:lstStyle/>
          <a:p>
            <a:r>
              <a:rPr lang="en-US" sz="1800" b="1" dirty="0"/>
              <a:t>As with cities, all emergent systems share common characteristics</a:t>
            </a:r>
          </a:p>
          <a:p>
            <a:r>
              <a:rPr lang="en-US" sz="1800" b="1" u="sng" dirty="0"/>
              <a:t>Neighbor to neighbor interaction</a:t>
            </a:r>
          </a:p>
          <a:p>
            <a:r>
              <a:rPr lang="en-US" sz="1800" b="1" dirty="0"/>
              <a:t>Cities bring minds together and put them into coherent slots. Cobblers gather near other cobblers, and button makers near other button makers. Ideas and goods flow readily within these clusters, leading to productive cross-pollination, ensuring that good ideas don’t die out in rural isolation.</a:t>
            </a:r>
          </a:p>
          <a:p>
            <a:r>
              <a:rPr lang="en-US" sz="1800" b="1" u="sng" dirty="0"/>
              <a:t>Feedback Loops </a:t>
            </a:r>
          </a:p>
          <a:p>
            <a:r>
              <a:rPr lang="en-US" sz="1800" b="1" dirty="0"/>
              <a:t>Relationships in these systems are mutual: you influence your neighbors, and your neighbors influence you. All emergent systems are built out of those kind of feedback, the two-way connections that foster high-level learning</a:t>
            </a:r>
          </a:p>
          <a:p>
            <a:r>
              <a:rPr lang="en-US" sz="1800" b="1" u="sng" dirty="0"/>
              <a:t>Self Organization</a:t>
            </a:r>
          </a:p>
          <a:p>
            <a:r>
              <a:rPr lang="en-US" sz="1800" b="1" dirty="0"/>
              <a:t>Cities have a gift for self organization.  While actual cities are heavily shaped by top-down forces, such as zoning laws and planning commissions, scholars have long recognized that bottom-up forces play a critical role in city formation, creating distinct neighborhoods and other unplanned demographic clusters. But the self-organizing clusters of neighborhoods also serve to make cities more intelligible to the individuals who inhabit them</a:t>
            </a:r>
          </a:p>
          <a:p>
            <a:r>
              <a:rPr lang="en-US" sz="1800" b="1" u="sng" dirty="0"/>
              <a:t>Higher order patterns of success </a:t>
            </a:r>
          </a:p>
          <a:p>
            <a:r>
              <a:rPr lang="en-US" sz="1800" b="1" dirty="0"/>
              <a:t>Neighborhoods – and sidewalks in neighborhoods work because they permit local interactions to create global order</a:t>
            </a:r>
          </a:p>
          <a:p>
            <a:endParaRPr lang="en-US" sz="2000" b="1" dirty="0"/>
          </a:p>
        </p:txBody>
      </p:sp>
      <p:sp>
        <p:nvSpPr>
          <p:cNvPr id="4" name="Slide Number Placeholder 3"/>
          <p:cNvSpPr>
            <a:spLocks noGrp="1"/>
          </p:cNvSpPr>
          <p:nvPr>
            <p:ph type="sldNum" sz="quarter" idx="10"/>
          </p:nvPr>
        </p:nvSpPr>
        <p:spPr/>
        <p:txBody>
          <a:bodyPr/>
          <a:lstStyle/>
          <a:p>
            <a:fld id="{AF25456D-0D34-4444-86F0-D6F33026512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0877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AB04B-00BD-4971-AE80-4F1B10EC1E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7361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152400"/>
            <a:ext cx="3276600" cy="2457450"/>
          </a:xfrm>
        </p:spPr>
      </p:sp>
      <p:sp>
        <p:nvSpPr>
          <p:cNvPr id="3" name="Notes Placeholder 2"/>
          <p:cNvSpPr>
            <a:spLocks noGrp="1"/>
          </p:cNvSpPr>
          <p:nvPr>
            <p:ph type="body" idx="1"/>
          </p:nvPr>
        </p:nvSpPr>
        <p:spPr>
          <a:xfrm>
            <a:off x="381000" y="2590800"/>
            <a:ext cx="6477000" cy="6934200"/>
          </a:xfrm>
        </p:spPr>
        <p:txBody>
          <a:bodyPr/>
          <a:lstStyle/>
          <a:p>
            <a:pPr marL="0" indent="0">
              <a:buFontTx/>
              <a:buNone/>
            </a:pPr>
            <a:r>
              <a:rPr lang="en-US" sz="2000" b="1" dirty="0" smtClean="0"/>
              <a:t>Original Text:</a:t>
            </a:r>
          </a:p>
          <a:p>
            <a:pPr marL="0" indent="0">
              <a:buFontTx/>
              <a:buNone/>
            </a:pPr>
            <a:endParaRPr lang="en-US" sz="2000" b="1" dirty="0" smtClean="0"/>
          </a:p>
          <a:p>
            <a:pPr marL="342900" indent="-342900">
              <a:spcAft>
                <a:spcPts val="1800"/>
              </a:spcAft>
              <a:buFont typeface="+mj-lt"/>
              <a:buAutoNum type="arabicPeriod"/>
            </a:pPr>
            <a:r>
              <a:rPr lang="en-US" sz="2000" b="1" dirty="0" smtClean="0"/>
              <a:t>Learning through a pilot</a:t>
            </a:r>
            <a:r>
              <a:rPr lang="en-US" sz="2000" dirty="0" smtClean="0"/>
              <a:t>: identifying a potential high-impact strategy and an opportunity to start small with willing partners, to learn from the experience, and then to expand / replicate or go in a different direction</a:t>
            </a:r>
          </a:p>
          <a:p>
            <a:pPr marL="342900" indent="-342900" algn="l">
              <a:spcAft>
                <a:spcPts val="1800"/>
              </a:spcAft>
              <a:buFont typeface="+mj-lt"/>
              <a:buAutoNum type="arabicPeriod"/>
            </a:pPr>
            <a:r>
              <a:rPr lang="en-US" sz="1400" b="1" kern="1200" dirty="0" smtClean="0">
                <a:solidFill>
                  <a:schemeClr val="tx1"/>
                </a:solidFill>
                <a:latin typeface="+mn-lt"/>
                <a:ea typeface="+mn-ea"/>
                <a:cs typeface="+mn-cs"/>
              </a:rPr>
              <a:t>Increasing coordination</a:t>
            </a:r>
            <a:r>
              <a:rPr lang="en-US" sz="1400" kern="1200" dirty="0" smtClean="0">
                <a:solidFill>
                  <a:schemeClr val="tx1"/>
                </a:solidFill>
                <a:latin typeface="+mn-lt"/>
                <a:ea typeface="+mn-ea"/>
                <a:cs typeface="+mn-cs"/>
              </a:rPr>
              <a:t>: finding ways to re-align existing programs and stakeholders related to child obesity to work together differently to maximize system efficacy</a:t>
            </a:r>
          </a:p>
          <a:p>
            <a:pPr marL="342900" indent="-342900" algn="l">
              <a:spcAft>
                <a:spcPts val="1800"/>
              </a:spcAft>
              <a:buFont typeface="+mj-lt"/>
              <a:buAutoNum type="arabicPeriod"/>
            </a:pPr>
            <a:r>
              <a:rPr lang="en-US" sz="1400" b="1" kern="1200" dirty="0" smtClean="0">
                <a:solidFill>
                  <a:schemeClr val="tx1"/>
                </a:solidFill>
                <a:latin typeface="+mn-lt"/>
                <a:ea typeface="+mn-ea"/>
                <a:cs typeface="+mn-cs"/>
              </a:rPr>
              <a:t>Enhancing services</a:t>
            </a:r>
            <a:r>
              <a:rPr lang="en-US" sz="1400" kern="1200" dirty="0" smtClean="0">
                <a:solidFill>
                  <a:schemeClr val="tx1"/>
                </a:solidFill>
                <a:latin typeface="+mn-lt"/>
                <a:ea typeface="+mn-ea"/>
                <a:cs typeface="+mn-cs"/>
              </a:rPr>
              <a:t>: bringing a previously unnoticed evidence-based practice, movement or resources from outside the community to enhance existing local services / programs related to the issue</a:t>
            </a:r>
          </a:p>
          <a:p>
            <a:pPr marL="342900" indent="-342900" algn="l">
              <a:spcAft>
                <a:spcPts val="1800"/>
              </a:spcAft>
              <a:buFont typeface="+mj-lt"/>
              <a:buAutoNum type="arabicPeriod"/>
            </a:pPr>
            <a:r>
              <a:rPr lang="en-US" sz="1400" b="1" kern="1200" dirty="0" smtClean="0">
                <a:solidFill>
                  <a:schemeClr val="tx1"/>
                </a:solidFill>
                <a:latin typeface="+mn-lt"/>
                <a:ea typeface="+mn-ea"/>
                <a:cs typeface="+mn-cs"/>
              </a:rPr>
              <a:t>Policy</a:t>
            </a:r>
            <a:r>
              <a:rPr lang="en-US" sz="1400" kern="1200" dirty="0" smtClean="0">
                <a:solidFill>
                  <a:schemeClr val="tx1"/>
                </a:solidFill>
                <a:latin typeface="+mn-lt"/>
                <a:ea typeface="+mn-ea"/>
                <a:cs typeface="+mn-cs"/>
              </a:rPr>
              <a:t>:</a:t>
            </a:r>
            <a:r>
              <a:rPr lang="en-US" sz="1400" b="1"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advocating for policy change at local or state levels to improve major components of the systems that impact the issue </a:t>
            </a:r>
            <a:endParaRPr lang="en-US" sz="2000" b="1" dirty="0" smtClean="0"/>
          </a:p>
          <a:p>
            <a:pPr marL="296408" indent="-296408">
              <a:buFontTx/>
              <a:buChar char="-"/>
            </a:pPr>
            <a:endParaRPr lang="en-US" sz="2000" b="1" dirty="0" smtClean="0"/>
          </a:p>
          <a:p>
            <a:pPr marL="296408" indent="-296408">
              <a:buFontTx/>
              <a:buChar char="-"/>
            </a:pPr>
            <a:r>
              <a:rPr lang="en-US" sz="2000" b="1" dirty="0" smtClean="0"/>
              <a:t>These opportunities are typically emergent</a:t>
            </a:r>
          </a:p>
          <a:p>
            <a:pPr marL="296408" indent="-296408">
              <a:buFontTx/>
              <a:buChar char="-"/>
            </a:pPr>
            <a:r>
              <a:rPr lang="en-US" sz="2000" b="1" dirty="0" smtClean="0"/>
              <a:t>Arise over time through collective seeing, learning and doing</a:t>
            </a:r>
          </a:p>
          <a:p>
            <a:pPr marL="296408" indent="-296408">
              <a:buFontTx/>
              <a:buChar char="-"/>
            </a:pPr>
            <a:r>
              <a:rPr lang="en-US" sz="2000" b="1" dirty="0" smtClean="0"/>
              <a:t>Result in careful structuring of the effort</a:t>
            </a:r>
          </a:p>
          <a:p>
            <a:pPr marL="296408" indent="-296408">
              <a:buFontTx/>
              <a:buChar char="-"/>
            </a:pPr>
            <a:r>
              <a:rPr lang="en-US" sz="2000" b="1" dirty="0" smtClean="0"/>
              <a:t>If structure is thoughtfully implemented we believe there’s a high likelihood that effective solutions will emerge – though the exact timing and nature can’t be predicted with any degree of certainty</a:t>
            </a:r>
          </a:p>
          <a:p>
            <a:pPr marL="296408" indent="-296408">
              <a:buFontTx/>
              <a:buChar char="-"/>
            </a:pPr>
            <a:r>
              <a:rPr lang="en-US" sz="2000" b="1" dirty="0" smtClean="0"/>
              <a:t>But solutions typically lead to positive and consistent progress at scale without the need to invent dramatically new practices or find vast new resources for funding </a:t>
            </a:r>
          </a:p>
          <a:p>
            <a:endParaRPr lang="en-US" sz="2000" dirty="0" smtClean="0"/>
          </a:p>
          <a:p>
            <a:endParaRPr lang="en-US" sz="2000" b="1" dirty="0"/>
          </a:p>
        </p:txBody>
      </p:sp>
      <p:sp>
        <p:nvSpPr>
          <p:cNvPr id="4" name="Slide Number Placeholder 3"/>
          <p:cNvSpPr>
            <a:spLocks noGrp="1"/>
          </p:cNvSpPr>
          <p:nvPr>
            <p:ph type="sldNum" sz="quarter" idx="10"/>
          </p:nvPr>
        </p:nvSpPr>
        <p:spPr/>
        <p:txBody>
          <a:bodyPr/>
          <a:lstStyle/>
          <a:p>
            <a:fld id="{AF25456D-0D34-4444-86F0-D6F330265127}" type="slidenum">
              <a:rPr lang="en-US" smtClean="0"/>
              <a:t>11</a:t>
            </a:fld>
            <a:endParaRPr lang="en-US" dirty="0"/>
          </a:p>
        </p:txBody>
      </p:sp>
    </p:spTree>
    <p:extLst>
      <p:ext uri="{BB962C8B-B14F-4D97-AF65-F5344CB8AC3E}">
        <p14:creationId xmlns:p14="http://schemas.microsoft.com/office/powerpoint/2010/main" val="290821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234950"/>
            <a:ext cx="2563812" cy="1922463"/>
          </a:xfrm>
        </p:spPr>
      </p:sp>
      <p:sp>
        <p:nvSpPr>
          <p:cNvPr id="4" name="Slide Number Placeholder 3"/>
          <p:cNvSpPr>
            <a:spLocks noGrp="1"/>
          </p:cNvSpPr>
          <p:nvPr>
            <p:ph type="sldNum" sz="quarter" idx="10"/>
          </p:nvPr>
        </p:nvSpPr>
        <p:spPr/>
        <p:txBody>
          <a:bodyPr/>
          <a:lstStyle/>
          <a:p>
            <a:fld id="{6893E672-EFEC-514E-A9C0-F3EC3A35DE06}" type="slidenum">
              <a:rPr lang="en-US" smtClean="0">
                <a:solidFill>
                  <a:prstClr val="black"/>
                </a:solidFill>
              </a:rPr>
              <a:pPr/>
              <a:t>12</a:t>
            </a:fld>
            <a:endParaRPr lang="en-US">
              <a:solidFill>
                <a:prstClr val="black"/>
              </a:solidFill>
            </a:endParaRPr>
          </a:p>
        </p:txBody>
      </p:sp>
      <p:sp>
        <p:nvSpPr>
          <p:cNvPr id="5" name="Notes Placeholder 2"/>
          <p:cNvSpPr>
            <a:spLocks noGrp="1"/>
          </p:cNvSpPr>
          <p:nvPr>
            <p:ph type="body" idx="1"/>
          </p:nvPr>
        </p:nvSpPr>
        <p:spPr>
          <a:xfrm>
            <a:off x="163903" y="2275257"/>
            <a:ext cx="6702724" cy="6704842"/>
          </a:xfrm>
        </p:spPr>
        <p:txBody>
          <a:bodyPr/>
          <a:lstStyle/>
          <a:p>
            <a:pPr lvl="0"/>
            <a:r>
              <a:rPr lang="en-US" sz="2000" b="1" dirty="0"/>
              <a:t>If you can get yourself to these shifts in perspective – if they make sense, then the tasks of a system leader become apparent – and very different than what the pharma exec assumed was how he should lead </a:t>
            </a:r>
          </a:p>
          <a:p>
            <a:pPr lvl="0"/>
            <a:endParaRPr lang="en-US" sz="2000" b="1" dirty="0"/>
          </a:p>
          <a:p>
            <a:pPr lvl="0"/>
            <a:r>
              <a:rPr lang="en-US" sz="2000" b="1" dirty="0"/>
              <a:t>See the System: Help people to better understand the relationships and connections between the parts, to make the functional/dysfunctional patterns clearer, and to help us see how we can effectively change dysfunctional systems</a:t>
            </a:r>
          </a:p>
          <a:p>
            <a:pPr lvl="0"/>
            <a:r>
              <a:rPr lang="en-US" sz="2000" b="1" dirty="0"/>
              <a:t>Core to this is the ability to bring about collective learning</a:t>
            </a:r>
          </a:p>
          <a:p>
            <a:pPr lvl="0"/>
            <a:endParaRPr lang="en-US" sz="2000" b="1" dirty="0"/>
          </a:p>
          <a:p>
            <a:r>
              <a:rPr lang="en-US" sz="2000" b="1" dirty="0"/>
              <a:t>Reflective Dialogue: The capacity of members of a group to suspend assumptions and enter into a genuine “thinking together.” To the Greeks </a:t>
            </a:r>
            <a:r>
              <a:rPr lang="en-US" sz="2000" b="1" dirty="0" err="1"/>
              <a:t>dia</a:t>
            </a:r>
            <a:r>
              <a:rPr lang="en-US" sz="2000" b="1" dirty="0"/>
              <a:t>-logos meant a free-flowing of meaning through a group, allowing the group to discover insights not attainable individually </a:t>
            </a:r>
          </a:p>
          <a:p>
            <a:endParaRPr lang="en-US" sz="2000" b="1" dirty="0"/>
          </a:p>
          <a:p>
            <a:pPr lvl="0"/>
            <a:r>
              <a:rPr lang="en-US" sz="2000" b="1" dirty="0"/>
              <a:t>Co-Creation:  The practice of shared aspirations involves the skills of unearthing shared “pictures of the future” that foster genuine commitment and enrollment rather than compliance. </a:t>
            </a:r>
          </a:p>
          <a:p>
            <a:endParaRPr lang="en-US" sz="2000" b="1" dirty="0"/>
          </a:p>
          <a:p>
            <a:endParaRPr lang="en-US" sz="1600" b="1" dirty="0"/>
          </a:p>
          <a:p>
            <a:pPr lvl="0"/>
            <a:endParaRPr lang="en-US" sz="1600" b="1" dirty="0"/>
          </a:p>
        </p:txBody>
      </p:sp>
    </p:spTree>
    <p:extLst>
      <p:ext uri="{BB962C8B-B14F-4D97-AF65-F5344CB8AC3E}">
        <p14:creationId xmlns:p14="http://schemas.microsoft.com/office/powerpoint/2010/main" val="3083444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jpe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g"/><Relationship Id="rId1" Type="http://schemas.openxmlformats.org/officeDocument/2006/relationships/slideMaster" Target="../slideMasters/slideMaster9.xml"/><Relationship Id="rId4" Type="http://schemas.openxmlformats.org/officeDocument/2006/relationships/image" Target="../media/image9.jpeg"/></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34362627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60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chemeClr val="accent2">
                    <a:lumMod val="75000"/>
                  </a:schemeClr>
                </a:solidFill>
                <a:latin typeface="+mj-lt"/>
              </a:rPr>
              <a:pPr algn="ctr" eaLnBrk="0" hangingPunct="0"/>
              <a:t>‹#›</a:t>
            </a:fld>
            <a:endParaRPr lang="en-US" sz="1000" dirty="0">
              <a:solidFill>
                <a:schemeClr val="accent2">
                  <a:lumMod val="75000"/>
                </a:schemeClr>
              </a:solidFill>
              <a:latin typeface="+mj-lt"/>
            </a:endParaRPr>
          </a:p>
        </p:txBody>
      </p:sp>
    </p:spTree>
    <p:extLst>
      <p:ext uri="{BB962C8B-B14F-4D97-AF65-F5344CB8AC3E}">
        <p14:creationId xmlns:p14="http://schemas.microsoft.com/office/powerpoint/2010/main" val="524289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8668709" y="6462501"/>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7"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2013 </a:t>
            </a:r>
            <a:r>
              <a:rPr lang="en-US" sz="600" dirty="0">
                <a:solidFill>
                  <a:srgbClr val="4F4C25">
                    <a:lumMod val="75000"/>
                  </a:srgbClr>
                </a:solidFill>
                <a:latin typeface="Arial"/>
              </a:rPr>
              <a:t>FSG</a:t>
            </a:r>
          </a:p>
        </p:txBody>
      </p:sp>
    </p:spTree>
    <p:extLst>
      <p:ext uri="{BB962C8B-B14F-4D97-AF65-F5344CB8AC3E}">
        <p14:creationId xmlns:p14="http://schemas.microsoft.com/office/powerpoint/2010/main" val="366634092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 With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335601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50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hasCustomPrompt="1"/>
          </p:nvPr>
        </p:nvSpPr>
        <p:spPr>
          <a:xfrm>
            <a:off x="228602"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36873403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8239613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60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8"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3"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5216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 With Footn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5715178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71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8"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3"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3" name="Straight Connector 12"/>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1"/>
          <p:cNvSpPr>
            <a:spLocks noGrp="1"/>
          </p:cNvSpPr>
          <p:nvPr>
            <p:ph type="body" sz="quarter" idx="10" hasCustomPrompt="1"/>
          </p:nvPr>
        </p:nvSpPr>
        <p:spPr>
          <a:xfrm>
            <a:off x="228602" y="6357938"/>
            <a:ext cx="7800975" cy="487362"/>
          </a:xfrm>
          <a:prstGeom prst="rect">
            <a:avLst/>
          </a:prstGeom>
        </p:spPr>
        <p:txBody>
          <a:bodyPr anchor="b"/>
          <a:lstStyle>
            <a:lvl1pPr marL="0" indent="0">
              <a:buNone/>
              <a:defRPr sz="1000">
                <a:solidFill>
                  <a:srgbClr val="AAAAAA"/>
                </a:solidFill>
              </a:defRPr>
            </a:lvl1pPr>
          </a:lstStyle>
          <a:p>
            <a:pPr lvl="0"/>
            <a:r>
              <a:rPr lang="en-US" dirty="0" smtClean="0"/>
              <a:t>Insert footnote</a:t>
            </a:r>
            <a:endParaRPr lang="en-US" dirty="0"/>
          </a:p>
        </p:txBody>
      </p:sp>
    </p:spTree>
    <p:extLst>
      <p:ext uri="{BB962C8B-B14F-4D97-AF65-F5344CB8AC3E}">
        <p14:creationId xmlns:p14="http://schemas.microsoft.com/office/powerpoint/2010/main" val="3419310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57200" y="1976728"/>
            <a:ext cx="7772400" cy="1470025"/>
          </a:xfrm>
          <a:prstGeom prst="rect">
            <a:avLst/>
          </a:prstGeom>
        </p:spPr>
        <p:txBody>
          <a:bodyPr anchor="b"/>
          <a:lstStyle>
            <a:lvl1pPr>
              <a:defRPr sz="4000" baseline="0"/>
            </a:lvl1pPr>
          </a:lstStyle>
          <a:p>
            <a:r>
              <a:rPr lang="en-US" dirty="0" smtClean="0"/>
              <a:t>Section title</a:t>
            </a:r>
            <a:endParaRPr lang="en-US" dirty="0"/>
          </a:p>
        </p:txBody>
      </p:sp>
      <p:sp>
        <p:nvSpPr>
          <p:cNvPr id="10" name="Subtitle 2"/>
          <p:cNvSpPr>
            <a:spLocks noGrp="1"/>
          </p:cNvSpPr>
          <p:nvPr>
            <p:ph type="subTitle" idx="1" hasCustomPrompt="1"/>
          </p:nvPr>
        </p:nvSpPr>
        <p:spPr>
          <a:xfrm>
            <a:off x="457200" y="3472341"/>
            <a:ext cx="7772400" cy="1368611"/>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Tree>
    <p:extLst>
      <p:ext uri="{BB962C8B-B14F-4D97-AF65-F5344CB8AC3E}">
        <p14:creationId xmlns:p14="http://schemas.microsoft.com/office/powerpoint/2010/main" val="35084329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p:nvPr userDrawn="1"/>
        </p:nvSpPr>
        <p:spPr>
          <a:xfrm>
            <a:off x="-12700" y="6104632"/>
            <a:ext cx="9171432" cy="776021"/>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fontAlgn="auto">
              <a:spcBef>
                <a:spcPts val="0"/>
              </a:spcBef>
              <a:spcAft>
                <a:spcPts val="0"/>
              </a:spcAft>
            </a:pPr>
            <a:endParaRPr lang="en-US">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3248" y="2191891"/>
            <a:ext cx="5283304" cy="1401913"/>
          </a:xfrm>
          <a:prstGeom prst="rect">
            <a:avLst/>
          </a:prstGeom>
        </p:spPr>
      </p:pic>
      <p:sp>
        <p:nvSpPr>
          <p:cNvPr id="6" name="Rectangle 5"/>
          <p:cNvSpPr/>
          <p:nvPr userDrawn="1"/>
        </p:nvSpPr>
        <p:spPr>
          <a:xfrm>
            <a:off x="104589" y="717180"/>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8" name="Picture 7" descr="FSG_locations list with no pic back_Mumba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44" y="6479007"/>
            <a:ext cx="6839712" cy="112776"/>
          </a:xfrm>
          <a:prstGeom prst="rect">
            <a:avLst/>
          </a:prstGeom>
        </p:spPr>
      </p:pic>
    </p:spTree>
    <p:extLst>
      <p:ext uri="{BB962C8B-B14F-4D97-AF65-F5344CB8AC3E}">
        <p14:creationId xmlns:p14="http://schemas.microsoft.com/office/powerpoint/2010/main" val="19070178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a:solidFill>
                <a:srgbClr val="FFFFFF"/>
              </a:solidFill>
              <a:latin typeface="Arial"/>
            </a:endParaRPr>
          </a:p>
        </p:txBody>
      </p:sp>
      <p:sp>
        <p:nvSpPr>
          <p:cNvPr id="8" name="Rectangle 12"/>
          <p:cNvSpPr>
            <a:spLocks noChangeArrowheads="1"/>
          </p:cNvSpPr>
          <p:nvPr userDrawn="1"/>
        </p:nvSpPr>
        <p:spPr bwMode="auto">
          <a:xfrm>
            <a:off x="4401287" y="6611783"/>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prstClr val="black"/>
                </a:solidFill>
                <a:latin typeface="Arial"/>
              </a:rPr>
              <a:pPr algn="ctr" defTabSz="457200" eaLnBrk="0" fontAlgn="auto" hangingPunct="0">
                <a:spcBef>
                  <a:spcPts val="0"/>
                </a:spcBef>
                <a:spcAft>
                  <a:spcPts val="0"/>
                </a:spcAft>
              </a:pPr>
              <a:t>‹#›</a:t>
            </a:fld>
            <a:endParaRPr lang="en-US" sz="1000" dirty="0">
              <a:solidFill>
                <a:prstClr val="black"/>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dirty="0" smtClean="0"/>
              <a:t>Click to edit text</a:t>
            </a:r>
          </a:p>
        </p:txBody>
      </p:sp>
      <p:sp>
        <p:nvSpPr>
          <p:cNvPr id="11"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black"/>
                </a:solidFill>
                <a:latin typeface="Arial"/>
              </a:rPr>
              <a:t>© </a:t>
            </a:r>
            <a:r>
              <a:rPr lang="en-US" sz="600" dirty="0" smtClean="0">
                <a:solidFill>
                  <a:prstClr val="black"/>
                </a:solidFill>
                <a:latin typeface="Arial"/>
              </a:rPr>
              <a:t>2012 </a:t>
            </a:r>
            <a:r>
              <a:rPr lang="en-US" sz="600" dirty="0">
                <a:solidFill>
                  <a:prstClr val="black"/>
                </a:solidFill>
                <a:latin typeface="Arial"/>
              </a:rPr>
              <a:t>FSG</a:t>
            </a:r>
          </a:p>
        </p:txBody>
      </p:sp>
      <p:sp>
        <p:nvSpPr>
          <p:cNvPr id="13"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defTabSz="457200" fontAlgn="auto">
              <a:spcBef>
                <a:spcPts val="0"/>
              </a:spcBef>
              <a:spcAft>
                <a:spcPts val="0"/>
              </a:spcAft>
            </a:pPr>
            <a:r>
              <a:rPr lang="en-US" sz="1100" b="1" dirty="0">
                <a:solidFill>
                  <a:srgbClr val="FFFFFF"/>
                </a:solidFill>
                <a:latin typeface="Arial"/>
              </a:rPr>
              <a:t>FSG.ORG</a:t>
            </a:r>
            <a:endParaRPr lang="en-US" sz="1100" b="1" dirty="0">
              <a:solidFill>
                <a:prstClr val="black"/>
              </a:solidFill>
              <a:latin typeface="Arial"/>
            </a:endParaRPr>
          </a:p>
        </p:txBody>
      </p:sp>
    </p:spTree>
    <p:extLst>
      <p:ext uri="{BB962C8B-B14F-4D97-AF65-F5344CB8AC3E}">
        <p14:creationId xmlns:p14="http://schemas.microsoft.com/office/powerpoint/2010/main" val="4261608986"/>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1480"/>
          <a:stretch/>
        </p:blipFill>
        <p:spPr bwMode="auto">
          <a:xfrm>
            <a:off x="0" y="0"/>
            <a:ext cx="9144000" cy="16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5" y="4038605"/>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4"/>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dirty="0"/>
              <a:t>Click to edit Master title </a:t>
            </a:r>
            <a:r>
              <a:rPr lang="en-US" dirty="0" smtClean="0"/>
              <a:t>style</a:t>
            </a:r>
            <a:endParaRPr lang="en-US" dirty="0"/>
          </a:p>
        </p:txBody>
      </p:sp>
      <p:sp>
        <p:nvSpPr>
          <p:cNvPr id="3" name="Text Placeholder 2"/>
          <p:cNvSpPr>
            <a:spLocks noGrp="1"/>
          </p:cNvSpPr>
          <p:nvPr>
            <p:ph type="body" sz="quarter" idx="10"/>
          </p:nvPr>
        </p:nvSpPr>
        <p:spPr>
          <a:xfrm>
            <a:off x="2552700" y="5562604"/>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smtClean="0"/>
              <a:t>Click to edit Master text styles</a:t>
            </a:r>
          </a:p>
        </p:txBody>
      </p:sp>
      <p:sp>
        <p:nvSpPr>
          <p:cNvPr id="7"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a:solidFill>
                <a:srgbClr val="FFFFFF"/>
              </a:solidFill>
              <a:latin typeface="Arial"/>
            </a:endParaRPr>
          </a:p>
        </p:txBody>
      </p:sp>
      <p:sp>
        <p:nvSpPr>
          <p:cNvPr id="8"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fontAlgn="auto" hangingPunct="0">
              <a:lnSpc>
                <a:spcPct val="110000"/>
              </a:lnSpc>
              <a:spcBef>
                <a:spcPts val="0"/>
              </a:spcBef>
              <a:spcAft>
                <a:spcPts val="0"/>
              </a:spcAft>
              <a:tabLst>
                <a:tab pos="1485900" algn="l"/>
                <a:tab pos="3200400" algn="l"/>
                <a:tab pos="5029200" algn="l"/>
              </a:tabLst>
            </a:pPr>
            <a:r>
              <a:rPr lang="en-US" sz="1200" dirty="0">
                <a:solidFill>
                  <a:srgbClr val="FFFFFF"/>
                </a:solidFill>
                <a:latin typeface="Arial" pitchFamily="34" charset="0"/>
              </a:rPr>
              <a:t>Boston   |   Geneva   |   Mumbai   |   San Francisco   |   Seattle   |   </a:t>
            </a:r>
            <a:r>
              <a:rPr lang="en-US" sz="1200" dirty="0" smtClean="0">
                <a:solidFill>
                  <a:srgbClr val="FFFFFF"/>
                </a:solidFill>
                <a:latin typeface="Arial" pitchFamily="34" charset="0"/>
              </a:rPr>
              <a:t>Washington</a:t>
            </a:r>
            <a:endParaRPr lang="en-US" sz="1200" dirty="0">
              <a:solidFill>
                <a:srgbClr val="FFFFFF"/>
              </a:solidFill>
              <a:latin typeface="Arial"/>
            </a:endParaRPr>
          </a:p>
        </p:txBody>
      </p:sp>
      <p:sp>
        <p:nvSpPr>
          <p:cNvPr id="9" name="Rectangle 17"/>
          <p:cNvSpPr>
            <a:spLocks noChangeArrowheads="1"/>
          </p:cNvSpPr>
          <p:nvPr userDrawn="1"/>
        </p:nvSpPr>
        <p:spPr bwMode="auto">
          <a:xfrm>
            <a:off x="8056565" y="6475417"/>
            <a:ext cx="707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auto">
              <a:spcBef>
                <a:spcPts val="0"/>
              </a:spcBef>
              <a:spcAft>
                <a:spcPts val="0"/>
              </a:spcAft>
            </a:pPr>
            <a:r>
              <a:rPr lang="en-US" sz="1200" b="1" dirty="0" smtClean="0">
                <a:solidFill>
                  <a:srgbClr val="FFFFFF"/>
                </a:solidFill>
                <a:latin typeface="Arial" pitchFamily="34" charset="0"/>
                <a:cs typeface="Arial" pitchFamily="34" charset="0"/>
              </a:rPr>
              <a:t>fsg.org</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9642353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197602558"/>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a:solidFill>
                <a:srgbClr val="FFFFFF"/>
              </a:solidFill>
              <a:latin typeface="Arial"/>
            </a:endParaRPr>
          </a:p>
        </p:txBody>
      </p:sp>
      <p:sp>
        <p:nvSpPr>
          <p:cNvPr id="6" name="Rectangle 8"/>
          <p:cNvSpPr>
            <a:spLocks noChangeArrowheads="1"/>
          </p:cNvSpPr>
          <p:nvPr userDrawn="1"/>
        </p:nvSpPr>
        <p:spPr bwMode="auto">
          <a:xfrm>
            <a:off x="0" y="6399217"/>
            <a:ext cx="9144000" cy="458787"/>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7200" fontAlgn="auto">
              <a:spcBef>
                <a:spcPts val="0"/>
              </a:spcBef>
              <a:spcAft>
                <a:spcPts val="0"/>
              </a:spcAft>
            </a:pPr>
            <a:endParaRPr lang="en-US">
              <a:solidFill>
                <a:srgbClr val="FFFFFF"/>
              </a:solidFill>
              <a:latin typeface="Arial"/>
            </a:endParaRPr>
          </a:p>
        </p:txBody>
      </p:sp>
      <p:sp>
        <p:nvSpPr>
          <p:cNvPr id="8" name="Rectangle 12"/>
          <p:cNvSpPr>
            <a:spLocks noChangeArrowheads="1"/>
          </p:cNvSpPr>
          <p:nvPr userDrawn="1"/>
        </p:nvSpPr>
        <p:spPr bwMode="auto">
          <a:xfrm>
            <a:off x="4355309" y="6611783"/>
            <a:ext cx="433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prstClr val="white"/>
                </a:solidFill>
                <a:latin typeface="Arial"/>
              </a:rPr>
              <a:pPr algn="ctr" defTabSz="457200" eaLnBrk="0" fontAlgn="auto" hangingPunct="0">
                <a:spcBef>
                  <a:spcPts val="0"/>
                </a:spcBef>
                <a:spcAft>
                  <a:spcPts val="0"/>
                </a:spcAft>
              </a:pPr>
              <a:t>‹#›</a:t>
            </a:fld>
            <a:endParaRPr lang="en-US" sz="1000" dirty="0">
              <a:solidFill>
                <a:prstClr val="white"/>
              </a:solidFill>
              <a:latin typeface="Aria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42"/>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defTabSz="457200" fontAlgn="auto">
              <a:spcBef>
                <a:spcPts val="0"/>
              </a:spcBef>
              <a:spcAft>
                <a:spcPts val="0"/>
              </a:spcAft>
            </a:pPr>
            <a:r>
              <a:rPr lang="en-US" sz="1100" b="1" dirty="0">
                <a:solidFill>
                  <a:srgbClr val="FFFFFF"/>
                </a:solidFill>
                <a:latin typeface="Arial"/>
              </a:rPr>
              <a:t>FSG.ORG</a:t>
            </a:r>
            <a:endParaRPr lang="en-US" sz="1100" b="1" dirty="0">
              <a:solidFill>
                <a:prstClr val="black"/>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2"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white"/>
                </a:solidFill>
                <a:latin typeface="Arial"/>
              </a:rPr>
              <a:t>© </a:t>
            </a:r>
            <a:r>
              <a:rPr lang="en-US" sz="600" dirty="0" smtClean="0">
                <a:solidFill>
                  <a:prstClr val="white"/>
                </a:solidFill>
                <a:latin typeface="Arial"/>
              </a:rPr>
              <a:t>2012 </a:t>
            </a:r>
            <a:r>
              <a:rPr lang="en-US" sz="600" dirty="0">
                <a:solidFill>
                  <a:prstClr val="white"/>
                </a:solidFill>
                <a:latin typeface="Arial"/>
              </a:rPr>
              <a:t>FSG</a:t>
            </a:r>
          </a:p>
        </p:txBody>
      </p:sp>
    </p:spTree>
    <p:extLst>
      <p:ext uri="{BB962C8B-B14F-4D97-AF65-F5344CB8AC3E}">
        <p14:creationId xmlns:p14="http://schemas.microsoft.com/office/powerpoint/2010/main" val="1383055270"/>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Old FSG Content">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4354515" y="6629400"/>
            <a:ext cx="43338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457200" eaLnBrk="0" fontAlgn="auto" hangingPunct="0">
              <a:spcAft>
                <a:spcPts val="0"/>
              </a:spcAft>
            </a:pPr>
            <a:fld id="{7021B6C9-0E50-4BE2-AA83-59638293FDC4}" type="slidenum">
              <a:rPr lang="en-US" sz="1000">
                <a:solidFill>
                  <a:prstClr val="black"/>
                </a:solidFill>
                <a:latin typeface="Arial"/>
              </a:rPr>
              <a:pPr algn="ctr" defTabSz="457200" eaLnBrk="0" fontAlgn="auto" hangingPunct="0">
                <a:spcAft>
                  <a:spcPts val="0"/>
                </a:spcAft>
              </a:pPr>
              <a:t>‹#›</a:t>
            </a:fld>
            <a:endParaRPr lang="en-US" sz="1000" dirty="0">
              <a:solidFill>
                <a:prstClr val="black"/>
              </a:solidFill>
              <a:latin typeface="Arial"/>
            </a:endParaRPr>
          </a:p>
        </p:txBody>
      </p:sp>
      <p:sp>
        <p:nvSpPr>
          <p:cNvPr id="14" name="Rectangle 11"/>
          <p:cNvSpPr>
            <a:spLocks noChangeArrowheads="1"/>
          </p:cNvSpPr>
          <p:nvPr userDrawn="1"/>
        </p:nvSpPr>
        <p:spPr bwMode="auto">
          <a:xfrm>
            <a:off x="8237980" y="6661678"/>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black"/>
                </a:solidFill>
                <a:latin typeface="Arial"/>
              </a:rPr>
              <a:t>© </a:t>
            </a:r>
            <a:r>
              <a:rPr lang="en-US" sz="600" dirty="0" smtClean="0">
                <a:solidFill>
                  <a:prstClr val="black"/>
                </a:solidFill>
                <a:latin typeface="Arial"/>
              </a:rPr>
              <a:t>2011 </a:t>
            </a:r>
            <a:r>
              <a:rPr lang="en-US" sz="600" dirty="0">
                <a:solidFill>
                  <a:prstClr val="black"/>
                </a:solidFill>
                <a:latin typeface="Arial"/>
              </a:rPr>
              <a:t>FSG</a:t>
            </a:r>
          </a:p>
        </p:txBody>
      </p:sp>
    </p:spTree>
    <p:extLst>
      <p:ext uri="{BB962C8B-B14F-4D97-AF65-F5344CB8AC3E}">
        <p14:creationId xmlns:p14="http://schemas.microsoft.com/office/powerpoint/2010/main" val="248634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5" name="Rectangle 18"/>
          <p:cNvSpPr>
            <a:spLocks noChangeArrowheads="1"/>
          </p:cNvSpPr>
          <p:nvPr userDrawn="1"/>
        </p:nvSpPr>
        <p:spPr bwMode="auto">
          <a:xfrm>
            <a:off x="0" y="0"/>
            <a:ext cx="9144000" cy="228600"/>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rcRect t="89720"/>
          <a:stretch>
            <a:fillRect/>
          </a:stretch>
        </p:blipFill>
        <p:spPr bwMode="auto">
          <a:xfrm>
            <a:off x="0" y="223842"/>
            <a:ext cx="9144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3" name="Text Placeholder 12"/>
          <p:cNvSpPr>
            <a:spLocks noGrp="1"/>
          </p:cNvSpPr>
          <p:nvPr>
            <p:ph type="body" sz="quarter" idx="13" hasCustomPrompt="1"/>
          </p:nvPr>
        </p:nvSpPr>
        <p:spPr>
          <a:xfrm>
            <a:off x="2"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header</a:t>
            </a:r>
          </a:p>
        </p:txBody>
      </p:sp>
      <p:sp>
        <p:nvSpPr>
          <p:cNvPr id="11" name="Rectangle 12"/>
          <p:cNvSpPr>
            <a:spLocks noChangeArrowheads="1"/>
          </p:cNvSpPr>
          <p:nvPr userDrawn="1"/>
        </p:nvSpPr>
        <p:spPr bwMode="auto">
          <a:xfrm>
            <a:off x="8668709" y="6462501"/>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5"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2013 </a:t>
            </a:r>
            <a:r>
              <a:rPr lang="en-US" sz="600" dirty="0">
                <a:solidFill>
                  <a:srgbClr val="4F4C25">
                    <a:lumMod val="75000"/>
                  </a:srgbClr>
                </a:solidFill>
                <a:latin typeface="Arial"/>
              </a:rPr>
              <a:t>FSG</a:t>
            </a:r>
          </a:p>
        </p:txBody>
      </p:sp>
    </p:spTree>
    <p:extLst>
      <p:ext uri="{BB962C8B-B14F-4D97-AF65-F5344CB8AC3E}">
        <p14:creationId xmlns:p14="http://schemas.microsoft.com/office/powerpoint/2010/main" val="3722325524"/>
      </p:ext>
    </p:extLst>
  </p:cSld>
  <p:clrMapOvr>
    <a:masterClrMapping/>
  </p:clrMapOv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Old FSG Content">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4354515" y="6629400"/>
            <a:ext cx="43338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457200" eaLnBrk="0" fontAlgn="auto" hangingPunct="0">
              <a:spcAft>
                <a:spcPts val="0"/>
              </a:spcAft>
            </a:pPr>
            <a:fld id="{7021B6C9-0E50-4BE2-AA83-59638293FDC4}" type="slidenum">
              <a:rPr lang="en-US" sz="1000">
                <a:solidFill>
                  <a:prstClr val="black"/>
                </a:solidFill>
                <a:latin typeface="Arial"/>
              </a:rPr>
              <a:pPr algn="ctr" defTabSz="457200" eaLnBrk="0" fontAlgn="auto" hangingPunct="0">
                <a:spcAft>
                  <a:spcPts val="0"/>
                </a:spcAft>
              </a:pPr>
              <a:t>‹#›</a:t>
            </a:fld>
            <a:endParaRPr lang="en-US" sz="1000" dirty="0">
              <a:solidFill>
                <a:prstClr val="black"/>
              </a:solidFill>
              <a:latin typeface="Arial"/>
            </a:endParaRPr>
          </a:p>
        </p:txBody>
      </p:sp>
      <p:sp>
        <p:nvSpPr>
          <p:cNvPr id="14" name="Rectangle 11"/>
          <p:cNvSpPr>
            <a:spLocks noChangeArrowheads="1"/>
          </p:cNvSpPr>
          <p:nvPr userDrawn="1"/>
        </p:nvSpPr>
        <p:spPr bwMode="auto">
          <a:xfrm>
            <a:off x="8237980" y="6661678"/>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fontAlgn="auto" hangingPunct="0">
              <a:spcBef>
                <a:spcPts val="0"/>
              </a:spcBef>
              <a:spcAft>
                <a:spcPts val="0"/>
              </a:spcAft>
            </a:pPr>
            <a:r>
              <a:rPr lang="en-US" sz="600" dirty="0">
                <a:solidFill>
                  <a:prstClr val="black"/>
                </a:solidFill>
                <a:latin typeface="Arial"/>
              </a:rPr>
              <a:t>© </a:t>
            </a:r>
            <a:r>
              <a:rPr lang="en-US" sz="600" dirty="0" smtClean="0">
                <a:solidFill>
                  <a:prstClr val="black"/>
                </a:solidFill>
                <a:latin typeface="Arial"/>
              </a:rPr>
              <a:t>2011 </a:t>
            </a:r>
            <a:r>
              <a:rPr lang="en-US" sz="600" dirty="0">
                <a:solidFill>
                  <a:prstClr val="black"/>
                </a:solidFill>
                <a:latin typeface="Arial"/>
              </a:rPr>
              <a:t>FSG</a:t>
            </a:r>
          </a:p>
        </p:txBody>
      </p:sp>
    </p:spTree>
    <p:extLst>
      <p:ext uri="{BB962C8B-B14F-4D97-AF65-F5344CB8AC3E}">
        <p14:creationId xmlns:p14="http://schemas.microsoft.com/office/powerpoint/2010/main" val="302711923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New FSG Layout - no grey box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7043"/>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New FSG Layout - no grey box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325214"/>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415889160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91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123624403"/>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471633892"/>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1320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cs typeface="Arial" panose="020B0604020202020204" pitchFamily="34" charset="0"/>
              </a:rPr>
              <a:pPr algn="ctr" eaLnBrk="0" hangingPunct="0"/>
              <a:t>‹#›</a:t>
            </a:fld>
            <a:endParaRPr lang="en-US" sz="900" dirty="0">
              <a:solidFill>
                <a:srgbClr val="000000">
                  <a:lumMod val="65000"/>
                  <a:lumOff val="35000"/>
                </a:srgbClr>
              </a:solidFill>
              <a:cs typeface="Arial" panose="020B0604020202020204" pitchFamily="34" charset="0"/>
            </a:endParaRPr>
          </a:p>
        </p:txBody>
      </p:sp>
    </p:spTree>
    <p:extLst>
      <p:ext uri="{BB962C8B-B14F-4D97-AF65-F5344CB8AC3E}">
        <p14:creationId xmlns:p14="http://schemas.microsoft.com/office/powerpoint/2010/main" val="1854695759"/>
      </p:ext>
    </p:extLst>
  </p:cSld>
  <p:clrMapOvr>
    <a:masterClrMapping/>
  </p:clrMapOv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919499"/>
      </p:ext>
    </p:extLst>
  </p:cSld>
  <p:clrMapOvr>
    <a:masterClrMapping/>
  </p:clrMapOv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48540"/>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61423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10556898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567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575223766"/>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408347"/>
      </p:ext>
    </p:extLst>
  </p:cSld>
  <p:clrMapOvr>
    <a:masterClrMapping/>
  </p:clrMapOv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471010"/>
      </p:ext>
    </p:extLst>
  </p:cSld>
  <p:clrMapOvr>
    <a:masterClrMapping/>
  </p:clrMapOv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305482"/>
      </p:ext>
    </p:extLst>
  </p:cSld>
  <p:clrMapOvr>
    <a:masterClrMapping/>
  </p:clrMapOv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65066"/>
      </p:ext>
    </p:extLst>
  </p:cSld>
  <p:clrMapOvr>
    <a:masterClrMapping/>
  </p:clrMapOv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180477"/>
      </p:ext>
    </p:extLst>
  </p:cSld>
  <p:clrMapOvr>
    <a:masterClrMapping/>
  </p:clrMapOv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408020"/>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263518"/>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539955"/>
      </p:ext>
    </p:extLst>
  </p:cSld>
  <p:clrMapOvr>
    <a:masterClrMapping/>
  </p:clrMapOv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508743"/>
      </p:ext>
    </p:extLst>
  </p:cSld>
  <p:clrMapOvr>
    <a:masterClrMapping/>
  </p:clrMapOv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32875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279875157"/>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115631"/>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072197"/>
      </p:ext>
    </p:extLst>
  </p:cSld>
  <p:clrMapOvr>
    <a:masterClrMapping/>
  </p:clrMapOv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105050"/>
      </p:ext>
    </p:extLst>
  </p:cSld>
  <p:clrMapOvr>
    <a:masterClrMapping/>
  </p:clrMapOv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947137"/>
      </p:ext>
    </p:extLst>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240232"/>
      </p:ext>
    </p:extLst>
  </p:cSld>
  <p:clrMapOvr>
    <a:masterClrMapping/>
  </p:clrMapOv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376987"/>
      </p:ext>
    </p:extLst>
  </p:cSld>
  <p:clrMapOvr>
    <a:masterClrMapping/>
  </p:clrMapOv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05555"/>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903004"/>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752345"/>
      </p:ext>
    </p:extLst>
  </p:cSld>
  <p:clrMapOvr>
    <a:masterClrMapping/>
  </p:clrMapOv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89902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0"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6" name="Text Placeholder 15"/>
          <p:cNvSpPr>
            <a:spLocks noGrp="1"/>
          </p:cNvSpPr>
          <p:nvPr>
            <p:ph type="body" sz="quarter" idx="11"/>
          </p:nvPr>
        </p:nvSpPr>
        <p:spPr>
          <a:xfrm>
            <a:off x="365760" y="1143025"/>
            <a:ext cx="8412480" cy="4648175"/>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1" name="Rectangle 8"/>
          <p:cNvSpPr>
            <a:spLocks noGrp="1" noChangeArrowheads="1"/>
          </p:cNvSpPr>
          <p:nvPr>
            <p:ph type="title"/>
          </p:nvPr>
        </p:nvSpPr>
        <p:spPr bwMode="auto">
          <a:xfrm>
            <a:off x="182928" y="-630"/>
            <a:ext cx="8298018" cy="99123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452895971"/>
      </p:ext>
    </p:extLst>
  </p:cSld>
  <p:clrMapOvr>
    <a:masterClrMapping/>
  </p:clrMapOv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043205"/>
      </p:ext>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53565"/>
      </p:ext>
    </p:extLst>
  </p:cSld>
  <p:clrMapOvr>
    <a:masterClrMapping/>
  </p:clrMapOv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837276"/>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525853"/>
      </p:ext>
    </p:extLst>
  </p:cSld>
  <p:clrMapOvr>
    <a:masterClrMapping/>
  </p:clrMapOv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521621"/>
      </p:ext>
    </p:extLst>
  </p:cSld>
  <p:clrMapOvr>
    <a:masterClrMapping/>
  </p:clrMapOv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955233"/>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546316"/>
      </p:ext>
    </p:extLst>
  </p:cSld>
  <p:clrMapOvr>
    <a:masterClrMapping/>
  </p:clrMapOv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16869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87634"/>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110379"/>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556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22671"/>
      </p:ext>
    </p:extLst>
  </p:cSld>
  <p:clrMapOvr>
    <a:masterClrMapping/>
  </p:clrMapOv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007786"/>
      </p:ext>
    </p:extLst>
  </p:cSld>
  <p:clrMapOvr>
    <a:masterClrMapping/>
  </p:clrMapOv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724916"/>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369479"/>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584235"/>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093377"/>
      </p:ext>
    </p:extLst>
  </p:cSld>
  <p:clrMapOvr>
    <a:masterClrMapping/>
  </p:clrMapOv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4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273183"/>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2285224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201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8" name="Content Placeholder 2"/>
          <p:cNvSpPr>
            <a:spLocks noGrp="1"/>
          </p:cNvSpPr>
          <p:nvPr>
            <p:ph sz="half" idx="1"/>
          </p:nvPr>
        </p:nvSpPr>
        <p:spPr>
          <a:xfrm>
            <a:off x="224918"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2"/>
          </p:nvPr>
        </p:nvSpPr>
        <p:spPr>
          <a:xfrm>
            <a:off x="4720053" y="1188720"/>
            <a:ext cx="4156043" cy="5120640"/>
          </a:xfrm>
          <a:prstGeom prst="rect">
            <a:avLst/>
          </a:prstGeom>
        </p:spPr>
        <p:txBody>
          <a:bodyPr>
            <a:no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2" name="Straight Connector 11"/>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3439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06448544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294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66278387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87411475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011504235"/>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00500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cs typeface="Arial" panose="020B0604020202020204" pitchFamily="34" charset="0"/>
              </a:rPr>
              <a:pPr algn="ctr" eaLnBrk="0" hangingPunct="0"/>
              <a:t>‹#›</a:t>
            </a:fld>
            <a:endParaRPr lang="en-US" sz="900" dirty="0">
              <a:solidFill>
                <a:srgbClr val="000000">
                  <a:lumMod val="65000"/>
                  <a:lumOff val="35000"/>
                </a:srgbClr>
              </a:solidFill>
              <a:cs typeface="Arial" panose="020B0604020202020204" pitchFamily="34" charset="0"/>
            </a:endParaRPr>
          </a:p>
        </p:txBody>
      </p:sp>
    </p:spTree>
    <p:extLst>
      <p:ext uri="{BB962C8B-B14F-4D97-AF65-F5344CB8AC3E}">
        <p14:creationId xmlns:p14="http://schemas.microsoft.com/office/powerpoint/2010/main" val="316134807"/>
      </p:ext>
    </p:extLst>
  </p:cSld>
  <p:clrMapOvr>
    <a:masterClrMapping/>
  </p:clrMapOv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407798"/>
      </p:ext>
    </p:extLst>
  </p:cSld>
  <p:clrMapOvr>
    <a:masterClrMapping/>
  </p:clrMapOv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586194"/>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047894"/>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339721"/>
      </p:ext>
    </p:extLst>
  </p:cSld>
  <p:clrMapOvr>
    <a:masterClrMapping/>
  </p:clrMapOv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908849"/>
      </p:ext>
    </p:extLst>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094947"/>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57866"/>
      </p:ext>
    </p:extLst>
  </p:cSld>
  <p:clrMapOvr>
    <a:masterClrMapping/>
  </p:clrMapOv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26496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93794555"/>
      </p:ext>
    </p:extLst>
  </p:cSld>
  <p:clrMapOvr>
    <a:masterClrMapping/>
  </p:clrMapOv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668813"/>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713034"/>
      </p:ext>
    </p:extLst>
  </p:cSld>
  <p:clrMapOvr>
    <a:masterClrMapping/>
  </p:clrMapOv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332967"/>
      </p:ext>
    </p:extLst>
  </p:cSld>
  <p:clrMapOvr>
    <a:masterClrMapping/>
  </p:clrMapOv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437446"/>
      </p:ext>
    </p:extLst>
  </p:cSld>
  <p:clrMapOvr>
    <a:masterClrMapping/>
  </p:clrMapOv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966772"/>
      </p:ext>
    </p:extLst>
  </p:cSld>
  <p:clrMapOvr>
    <a:masterClrMapping/>
  </p:clrMapOv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5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58864"/>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70665"/>
      </p:ext>
    </p:extLst>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295893"/>
      </p:ext>
    </p:extLst>
  </p:cSld>
  <p:clrMapOvr>
    <a:masterClrMapping/>
  </p:clrMapOv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79315"/>
      </p:ext>
    </p:extLst>
  </p:cSld>
  <p:clrMapOvr>
    <a:masterClrMapping/>
  </p:clrMapOv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477042"/>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156878386"/>
      </p:ext>
    </p:extLst>
  </p:cSld>
  <p:clrMapOvr>
    <a:masterClrMapping/>
  </p:clrMapOvr>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195852"/>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008999"/>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149388"/>
      </p:ext>
    </p:extLst>
  </p:cSld>
  <p:clrMapOvr>
    <a:masterClrMapping/>
  </p:clrMapOv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053382"/>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03071"/>
      </p:ext>
    </p:extLst>
  </p:cSld>
  <p:clrMapOvr>
    <a:masterClrMapping/>
  </p:clrMapOv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424295"/>
      </p:ext>
    </p:extLst>
  </p:cSld>
  <p:clrMapOvr>
    <a:masterClrMapping/>
  </p:clrMapOv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228258"/>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705929"/>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135503"/>
      </p:ext>
    </p:extLst>
  </p:cSld>
  <p:clrMapOvr>
    <a:masterClrMapping/>
  </p:clrMapOv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148894"/>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030624192"/>
      </p:ext>
    </p:extLst>
  </p:cSld>
  <p:clrMapOvr>
    <a:masterClrMapping/>
  </p:clrMapOvr>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3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284356"/>
      </p:ext>
    </p:extLst>
  </p:cSld>
  <p:clrMapOvr>
    <a:masterClrMapping/>
  </p:clrMapOv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875692"/>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429472"/>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4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653533"/>
      </p:ext>
    </p:extLst>
  </p:cSld>
  <p:clrMapOvr>
    <a:masterClrMapping/>
  </p:clrMapOv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29656"/>
      </p:ext>
    </p:extLst>
  </p:cSld>
  <p:clrMapOvr>
    <a:masterClrMapping/>
  </p:clrMapOv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3926369120"/>
      </p:ext>
    </p:extLst>
  </p:cSld>
  <p:clrMapOvr>
    <a:masterClrMapping/>
  </p:clrMapOv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705473"/>
      </p:ext>
    </p:extLst>
  </p:cSld>
  <p:clrMapOvr>
    <a:masterClrMapping/>
  </p:clrMapOv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82547"/>
      </p:ext>
    </p:extLst>
  </p:cSld>
  <p:clrMapOvr>
    <a:masterClrMapping/>
  </p:clrMapOv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w FSG Layout - no grey box">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07770"/>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w FSG Layout - no grey box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85811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chemeClr val="accent2">
                    <a:lumMod val="75000"/>
                  </a:schemeClr>
                </a:solidFill>
                <a:latin typeface="+mj-lt"/>
              </a:rPr>
              <a:pPr algn="ctr" eaLnBrk="0" hangingPunct="0"/>
              <a:t>‹#›</a:t>
            </a:fld>
            <a:endParaRPr lang="en-US" sz="1000" dirty="0">
              <a:solidFill>
                <a:schemeClr val="accent2">
                  <a:lumMod val="75000"/>
                </a:schemeClr>
              </a:solidFill>
              <a:latin typeface="+mj-lt"/>
            </a:endParaRPr>
          </a:p>
        </p:txBody>
      </p:sp>
    </p:spTree>
    <p:extLst>
      <p:ext uri="{BB962C8B-B14F-4D97-AF65-F5344CB8AC3E}">
        <p14:creationId xmlns:p14="http://schemas.microsoft.com/office/powerpoint/2010/main" val="6844265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848263774"/>
      </p:ext>
    </p:extLst>
  </p:cSld>
  <p:clrMapOvr>
    <a:masterClrMapping/>
  </p:clrMapOvr>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2400759723"/>
      </p:ext>
    </p:extLst>
  </p:cSld>
  <p:clrMapOvr>
    <a:masterClrMapping/>
  </p:clrMapOv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1480"/>
          <a:stretch/>
        </p:blipFill>
        <p:spPr bwMode="auto">
          <a:xfrm>
            <a:off x="0" y="0"/>
            <a:ext cx="9144000" cy="16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5" y="4038605"/>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dirty="0"/>
              <a:t>Click to edit Master Client Name style</a:t>
            </a:r>
          </a:p>
        </p:txBody>
      </p:sp>
      <p:sp>
        <p:nvSpPr>
          <p:cNvPr id="24" name="Rectangle 16"/>
          <p:cNvSpPr>
            <a:spLocks noGrp="1" noChangeArrowheads="1"/>
          </p:cNvSpPr>
          <p:nvPr>
            <p:ph type="ctrTitle" sz="quarter"/>
          </p:nvPr>
        </p:nvSpPr>
        <p:spPr>
          <a:xfrm>
            <a:off x="1828800" y="2438404"/>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dirty="0"/>
              <a:t>Click to edit Master title </a:t>
            </a:r>
            <a:r>
              <a:rPr lang="en-US" dirty="0" smtClean="0"/>
              <a:t>style</a:t>
            </a:r>
            <a:endParaRPr lang="en-US" dirty="0"/>
          </a:p>
        </p:txBody>
      </p:sp>
      <p:sp>
        <p:nvSpPr>
          <p:cNvPr id="3" name="Text Placeholder 2"/>
          <p:cNvSpPr>
            <a:spLocks noGrp="1"/>
          </p:cNvSpPr>
          <p:nvPr>
            <p:ph type="body" sz="quarter" idx="10"/>
          </p:nvPr>
        </p:nvSpPr>
        <p:spPr>
          <a:xfrm>
            <a:off x="2552700" y="5562604"/>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dirty="0" smtClean="0"/>
              <a:t>Click to edit Master text styles</a:t>
            </a:r>
          </a:p>
        </p:txBody>
      </p:sp>
      <p:sp>
        <p:nvSpPr>
          <p:cNvPr id="7"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a:solidFill>
                <a:srgbClr val="FFFFFF"/>
              </a:solidFill>
            </a:endParaRPr>
          </a:p>
        </p:txBody>
      </p:sp>
      <p:sp>
        <p:nvSpPr>
          <p:cNvPr id="8"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hangingPunct="0">
              <a:lnSpc>
                <a:spcPct val="110000"/>
              </a:lnSpc>
              <a:tabLst>
                <a:tab pos="1485900" algn="l"/>
                <a:tab pos="3200400" algn="l"/>
                <a:tab pos="5029200" algn="l"/>
              </a:tabLst>
            </a:pPr>
            <a:r>
              <a:rPr lang="en-US" sz="1200" dirty="0">
                <a:solidFill>
                  <a:srgbClr val="FFFFFF"/>
                </a:solidFill>
                <a:latin typeface="Arial"/>
              </a:rPr>
              <a:t>Boston   |   Geneva   |   Mumbai   |   San Francisco   |   Seattle   |   </a:t>
            </a:r>
            <a:r>
              <a:rPr lang="en-US" sz="1200" dirty="0" smtClean="0">
                <a:solidFill>
                  <a:srgbClr val="FFFFFF"/>
                </a:solidFill>
                <a:latin typeface="Arial"/>
              </a:rPr>
              <a:t>Washington</a:t>
            </a:r>
            <a:endParaRPr lang="en-US" sz="1200" dirty="0">
              <a:solidFill>
                <a:srgbClr val="FFFFFF"/>
              </a:solidFill>
            </a:endParaRPr>
          </a:p>
        </p:txBody>
      </p:sp>
      <p:sp>
        <p:nvSpPr>
          <p:cNvPr id="9" name="Rectangle 17"/>
          <p:cNvSpPr>
            <a:spLocks noChangeArrowheads="1"/>
          </p:cNvSpPr>
          <p:nvPr userDrawn="1"/>
        </p:nvSpPr>
        <p:spPr bwMode="auto">
          <a:xfrm>
            <a:off x="8056565" y="6475417"/>
            <a:ext cx="707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smtClean="0">
                <a:solidFill>
                  <a:srgbClr val="FFFFFF"/>
                </a:solidFill>
                <a:latin typeface="Arial"/>
                <a:cs typeface="Arial" pitchFamily="34" charset="0"/>
              </a:rPr>
              <a:t>fsg.org</a:t>
            </a:r>
            <a:endParaRPr lang="en-US" sz="1200" b="1" dirty="0">
              <a:solidFill>
                <a:srgbClr val="000000"/>
              </a:solidFill>
              <a:latin typeface="Arial"/>
              <a:cs typeface="Arial" pitchFamily="34" charset="0"/>
            </a:endParaRPr>
          </a:p>
        </p:txBody>
      </p:sp>
    </p:spTree>
    <p:extLst>
      <p:ext uri="{BB962C8B-B14F-4D97-AF65-F5344CB8AC3E}">
        <p14:creationId xmlns:p14="http://schemas.microsoft.com/office/powerpoint/2010/main" val="18851798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136254725"/>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1732610478"/>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2395530924"/>
      </p:ext>
    </p:extLst>
  </p:cSld>
  <p:clrMapOvr>
    <a:masterClrMapping/>
  </p:clrMapOv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a:cs typeface="Arial" panose="020B0604020202020204" pitchFamily="34" charset="0"/>
              </a:rPr>
              <a:pPr algn="ctr" eaLnBrk="0" hangingPunct="0"/>
              <a:t>‹#›</a:t>
            </a:fld>
            <a:endParaRPr lang="en-US" sz="900" dirty="0">
              <a:solidFill>
                <a:srgbClr val="000000">
                  <a:lumMod val="65000"/>
                  <a:lumOff val="35000"/>
                </a:srgbClr>
              </a:solidFill>
              <a:latin typeface="Arial"/>
              <a:cs typeface="Arial" panose="020B0604020202020204" pitchFamily="34" charset="0"/>
            </a:endParaRPr>
          </a:p>
        </p:txBody>
      </p:sp>
    </p:spTree>
    <p:extLst>
      <p:ext uri="{BB962C8B-B14F-4D97-AF65-F5344CB8AC3E}">
        <p14:creationId xmlns:p14="http://schemas.microsoft.com/office/powerpoint/2010/main" val="3547526737"/>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65846280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550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092372112"/>
      </p:ext>
    </p:extLst>
  </p:cSld>
  <p:clrMapOvr>
    <a:masterClrMapping/>
  </p:clrMapOv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774089825"/>
      </p:ext>
    </p:extLst>
  </p:cSld>
  <p:clrMapOvr>
    <a:masterClrMapping/>
  </p:clrMapOv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cs typeface="Arial" panose="020B0604020202020204" pitchFamily="34" charset="0"/>
              </a:rPr>
              <a:pPr algn="ctr" eaLnBrk="0" hangingPunct="0"/>
              <a:t>‹#›</a:t>
            </a:fld>
            <a:endParaRPr lang="en-US" sz="900" dirty="0">
              <a:solidFill>
                <a:srgbClr val="000000">
                  <a:lumMod val="65000"/>
                  <a:lumOff val="35000"/>
                </a:srgbClr>
              </a:solidFill>
              <a:cs typeface="Arial" panose="020B0604020202020204" pitchFamily="34" charset="0"/>
            </a:endParaRPr>
          </a:p>
        </p:txBody>
      </p:sp>
    </p:spTree>
    <p:extLst>
      <p:ext uri="{BB962C8B-B14F-4D97-AF65-F5344CB8AC3E}">
        <p14:creationId xmlns:p14="http://schemas.microsoft.com/office/powerpoint/2010/main" val="2113909930"/>
      </p:ext>
    </p:extLst>
  </p:cSld>
  <p:clrMapOvr>
    <a:masterClrMapping/>
  </p:clrMapOv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82857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756203380"/>
      </p:ext>
    </p:extLst>
  </p:cSld>
  <p:clrMapOvr>
    <a:masterClrMapping/>
  </p:clrMapOvr>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10551"/>
      </p:ext>
    </p:extLst>
  </p:cSld>
  <p:clrMapOvr>
    <a:masterClrMapping/>
  </p:clrMapOv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423885"/>
      </p:ext>
    </p:extLst>
  </p:cSld>
  <p:clrMapOvr>
    <a:masterClrMapping/>
  </p:clrMapOv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81568"/>
      </p:ext>
    </p:extLst>
  </p:cSld>
  <p:clrMapOvr>
    <a:masterClrMapping/>
  </p:clrMapOv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266317"/>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348218"/>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736820"/>
      </p:ext>
    </p:extLst>
  </p:cSld>
  <p:clrMapOvr>
    <a:masterClrMapping/>
  </p:clrMapOv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5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23335"/>
      </p:ext>
    </p:extLst>
  </p:cSld>
  <p:clrMapOvr>
    <a:masterClrMapping/>
  </p:clrMapOv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231677"/>
      </p:ext>
    </p:extLst>
  </p:cSld>
  <p:clrMapOvr>
    <a:masterClrMapping/>
  </p:clrMapOv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962708"/>
      </p:ext>
    </p:extLst>
  </p:cSld>
  <p:clrMapOvr>
    <a:masterClrMapping/>
  </p:clrMapOv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98046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80894633"/>
      </p:ext>
    </p:extLst>
  </p:cSld>
  <p:clrMapOvr>
    <a:masterClrMapping/>
  </p:clrMapOvr>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318087"/>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152372"/>
      </p:ext>
    </p:extLst>
  </p:cSld>
  <p:clrMapOvr>
    <a:masterClrMapping/>
  </p:clrMapOv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73111"/>
      </p:ext>
    </p:extLst>
  </p:cSld>
  <p:clrMapOvr>
    <a:masterClrMapping/>
  </p:clrMapOv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766728"/>
      </p:ext>
    </p:extLst>
  </p:cSld>
  <p:clrMapOvr>
    <a:masterClrMapping/>
  </p:clrMapOv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472766"/>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31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507815"/>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61350"/>
      </p:ext>
    </p:extLst>
  </p:cSld>
  <p:clrMapOvr>
    <a:masterClrMapping/>
  </p:clrMapOv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288552"/>
      </p:ext>
    </p:extLst>
  </p:cSld>
  <p:clrMapOvr>
    <a:masterClrMapping/>
  </p:clrMapOv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595895"/>
      </p:ext>
    </p:extLst>
  </p:cSld>
  <p:clrMapOvr>
    <a:masterClrMapping/>
  </p:clrMapOvr>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5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2082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smtClean="0"/>
              <a:t>Click to edit Master title style</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543344372"/>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6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072469"/>
      </p:ext>
    </p:extLst>
  </p:cSld>
  <p:clrMapOvr>
    <a:masterClrMapping/>
  </p:clrMapOv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3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308174"/>
      </p:ext>
    </p:extLst>
  </p:cSld>
  <p:clrMapOvr>
    <a:masterClrMapping/>
  </p:clrMapOv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38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258471"/>
      </p:ext>
    </p:extLst>
  </p:cSld>
  <p:clrMapOvr>
    <a:masterClrMapping/>
  </p:clrMapOv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39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538114"/>
      </p:ext>
    </p:extLst>
  </p:cSld>
  <p:clrMapOvr>
    <a:masterClrMapping/>
  </p:clrMapOv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0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66816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09470501"/>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59949549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368653209"/>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611222729"/>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303022646"/>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5795695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7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chemeClr val="tx1">
                    <a:lumMod val="65000"/>
                    <a:lumOff val="35000"/>
                  </a:schemeClr>
                </a:solidFill>
                <a:latin typeface="Arial" panose="020B0604020202020204" pitchFamily="34" charset="0"/>
                <a:cs typeface="Arial" panose="020B0604020202020204" pitchFamily="34" charset="0"/>
              </a:rPr>
              <a:pPr algn="ctr" eaLnBrk="0" hangingPunct="0"/>
              <a:t>‹#›</a:t>
            </a:fld>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039971"/>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614147211"/>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4" name="Rectangle 17"/>
          <p:cNvSpPr>
            <a:spLocks noChangeArrowheads="1"/>
          </p:cNvSpPr>
          <p:nvPr userDrawn="1"/>
        </p:nvSpPr>
        <p:spPr bwMode="auto">
          <a:xfrm>
            <a:off x="8310119" y="-133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581462673"/>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8"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solidFill>
                <a:latin typeface="+mj-lt"/>
                <a:cs typeface="Arial" pitchFamily="34" charset="0"/>
              </a:defRPr>
            </a:lvl1pPr>
          </a:lstStyle>
          <a:p>
            <a:pPr lvl="0"/>
            <a:r>
              <a:rPr lang="en-US" smtClean="0"/>
              <a:t>Click to edit Master title style</a:t>
            </a:r>
            <a:endParaRPr lang="en-US" dirty="0" smtClean="0"/>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0693338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22402" y="79375"/>
            <a:ext cx="7326313" cy="901700"/>
          </a:xfrm>
          <a:prstGeom prst="rect">
            <a:avLst/>
          </a:prstGeom>
        </p:spPr>
        <p:txBody>
          <a:bodyPr/>
          <a:lstStyle/>
          <a:p>
            <a:r>
              <a:rPr lang="en-US" dirty="0" smtClean="0"/>
              <a:t>Click to edit Master title style</a:t>
            </a:r>
            <a:endParaRPr lang="en-US" dirty="0"/>
          </a:p>
        </p:txBody>
      </p:sp>
      <p:sp>
        <p:nvSpPr>
          <p:cNvPr id="4"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506419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68709" y="662255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131500"/>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979690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577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smtClean="0"/>
              <a:t>Click to edit Master title style</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2889985687"/>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35375345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597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77345808"/>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05479344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0300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3611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dirty="0" smtClean="0"/>
              <a:t>Click to edit text</a:t>
            </a:r>
          </a:p>
        </p:txBody>
      </p:sp>
      <p:sp>
        <p:nvSpPr>
          <p:cNvPr id="8" name="Rectangle 12"/>
          <p:cNvSpPr>
            <a:spLocks noChangeArrowheads="1"/>
          </p:cNvSpPr>
          <p:nvPr userDrawn="1"/>
        </p:nvSpPr>
        <p:spPr bwMode="auto">
          <a:xfrm>
            <a:off x="8668709" y="64770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4"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2014 </a:t>
            </a:r>
            <a:r>
              <a:rPr lang="en-US" sz="600" dirty="0">
                <a:solidFill>
                  <a:srgbClr val="4F4C25">
                    <a:lumMod val="75000"/>
                  </a:srgbClr>
                </a:solidFill>
                <a:latin typeface="Arial"/>
              </a:rPr>
              <a:t>FSG</a:t>
            </a:r>
          </a:p>
        </p:txBody>
      </p:sp>
      <p:cxnSp>
        <p:nvCxnSpPr>
          <p:cNvPr id="7" name="Straight Connector 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5122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6"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fontAlgn="base" hangingPunct="0">
              <a:spcBef>
                <a:spcPct val="0"/>
              </a:spcBef>
              <a:spcAft>
                <a:spcPct val="0"/>
              </a:spcAft>
            </a:pPr>
            <a:fld id="{090EB062-F74A-48E3-949C-AE146B96ACCE}" type="slidenum">
              <a:rPr lang="en-US" sz="900">
                <a:solidFill>
                  <a:srgbClr val="000000">
                    <a:lumMod val="65000"/>
                    <a:lumOff val="35000"/>
                  </a:srgbClr>
                </a:solidFill>
                <a:cs typeface="Arial" panose="020B0604020202020204" pitchFamily="34" charset="0"/>
              </a:rPr>
              <a:pPr algn="ctr" eaLnBrk="0" fontAlgn="base" hangingPunct="0">
                <a:spcBef>
                  <a:spcPct val="0"/>
                </a:spcBef>
                <a:spcAft>
                  <a:spcPct val="0"/>
                </a:spcAft>
              </a:pPr>
              <a:t>‹#›</a:t>
            </a:fld>
            <a:endParaRPr lang="en-US" sz="900" dirty="0">
              <a:solidFill>
                <a:srgbClr val="000000">
                  <a:lumMod val="65000"/>
                  <a:lumOff val="35000"/>
                </a:srgbClr>
              </a:solidFill>
              <a:cs typeface="Arial" panose="020B0604020202020204" pitchFamily="34" charset="0"/>
            </a:endParaRPr>
          </a:p>
        </p:txBody>
      </p:sp>
    </p:spTree>
    <p:extLst>
      <p:ext uri="{BB962C8B-B14F-4D97-AF65-F5344CB8AC3E}">
        <p14:creationId xmlns:p14="http://schemas.microsoft.com/office/powerpoint/2010/main" val="1725944892"/>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smtClean="0"/>
              <a:t>Click to edit Master title style</a:t>
            </a:r>
            <a:endParaRPr lang="en-US" dirty="0"/>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5298503"/>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smtClean="0"/>
              <a:t>Click to edit Master title style</a:t>
            </a:r>
            <a:endParaRPr lang="en-US" dirty="0"/>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0758893"/>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42391655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18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342791171"/>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071420092"/>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0"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6" name="Text Placeholder 15"/>
          <p:cNvSpPr>
            <a:spLocks noGrp="1"/>
          </p:cNvSpPr>
          <p:nvPr>
            <p:ph type="body" sz="quarter" idx="11"/>
          </p:nvPr>
        </p:nvSpPr>
        <p:spPr>
          <a:xfrm>
            <a:off x="365760" y="1143025"/>
            <a:ext cx="8412480" cy="4648175"/>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1" name="Rectangle 8"/>
          <p:cNvSpPr>
            <a:spLocks noGrp="1" noChangeArrowheads="1"/>
          </p:cNvSpPr>
          <p:nvPr>
            <p:ph type="title"/>
          </p:nvPr>
        </p:nvSpPr>
        <p:spPr bwMode="auto">
          <a:xfrm>
            <a:off x="182928" y="-630"/>
            <a:ext cx="8298018" cy="99123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887536972"/>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7823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346132213"/>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059761243"/>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24537093"/>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54215596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394494" y="52668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dirty="0" smtClean="0"/>
              <a:t>Click to edit text</a:t>
            </a:r>
          </a:p>
        </p:txBody>
      </p:sp>
      <p:sp>
        <p:nvSpPr>
          <p:cNvPr id="13" name="Rectangle 12"/>
          <p:cNvSpPr>
            <a:spLocks noChangeArrowheads="1"/>
          </p:cNvSpPr>
          <p:nvPr userDrawn="1"/>
        </p:nvSpPr>
        <p:spPr bwMode="auto">
          <a:xfrm>
            <a:off x="8656825"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chemeClr val="tx1">
                    <a:lumMod val="65000"/>
                    <a:lumOff val="35000"/>
                  </a:schemeClr>
                </a:solidFill>
                <a:latin typeface="Arial" panose="020B0604020202020204" pitchFamily="34" charset="0"/>
                <a:cs typeface="Arial" panose="020B0604020202020204" pitchFamily="34" charset="0"/>
              </a:rPr>
              <a:pPr algn="ctr" eaLnBrk="0" hangingPunct="0"/>
              <a:t>‹#›</a:t>
            </a:fld>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3108"/>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187250312"/>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786356677"/>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smtClean="0"/>
              <a:t>Click to edit Master title style</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033589410"/>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177628278"/>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84576269"/>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32401799"/>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012088727"/>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356513290"/>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054360984"/>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10842539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12"/>
          <p:cNvSpPr>
            <a:spLocks noChangeArrowheads="1"/>
          </p:cNvSpPr>
          <p:nvPr userDrawn="1"/>
        </p:nvSpPr>
        <p:spPr bwMode="auto">
          <a:xfrm>
            <a:off x="8668709" y="6462501"/>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defTabSz="457200" eaLnBrk="0" hangingPunct="0"/>
            <a:fld id="{090EB062-F74A-48E3-949C-AE146B96ACCE}" type="slidenum">
              <a:rPr lang="en-US" sz="1000">
                <a:solidFill>
                  <a:srgbClr val="C1C6C8">
                    <a:lumMod val="50000"/>
                  </a:srgbClr>
                </a:solidFill>
                <a:latin typeface="Arial"/>
              </a:rPr>
              <a:pPr algn="ctr" defTabSz="457200" eaLnBrk="0" hangingPunct="0"/>
              <a:t>‹#›</a:t>
            </a:fld>
            <a:endParaRPr lang="en-US" sz="1000" dirty="0">
              <a:solidFill>
                <a:srgbClr val="C1C6C8">
                  <a:lumMod val="50000"/>
                </a:srgbClr>
              </a:solidFill>
              <a:latin typeface="Arial"/>
            </a:endParaRPr>
          </a:p>
        </p:txBody>
      </p:sp>
      <p:sp>
        <p:nvSpPr>
          <p:cNvPr id="5"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defTabSz="457200" eaLnBrk="0" hangingPunct="0"/>
            <a:r>
              <a:rPr lang="en-US" sz="600" dirty="0">
                <a:solidFill>
                  <a:srgbClr val="C1C6C8">
                    <a:lumMod val="50000"/>
                  </a:srgbClr>
                </a:solidFill>
                <a:latin typeface="Arial"/>
              </a:rPr>
              <a:t>© </a:t>
            </a:r>
            <a:r>
              <a:rPr lang="en-US" sz="600" dirty="0" smtClean="0">
                <a:solidFill>
                  <a:srgbClr val="C1C6C8">
                    <a:lumMod val="50000"/>
                  </a:srgbClr>
                </a:solidFill>
                <a:latin typeface="Arial"/>
              </a:rPr>
              <a:t>2014 FSG</a:t>
            </a:r>
            <a:endParaRPr lang="en-US" sz="600" dirty="0">
              <a:solidFill>
                <a:srgbClr val="C1C6C8">
                  <a:lumMod val="50000"/>
                </a:srgbClr>
              </a:solidFill>
              <a:latin typeface="Arial"/>
            </a:endParaRPr>
          </a:p>
        </p:txBody>
      </p:sp>
    </p:spTree>
    <p:extLst>
      <p:ext uri="{BB962C8B-B14F-4D97-AF65-F5344CB8AC3E}">
        <p14:creationId xmlns:p14="http://schemas.microsoft.com/office/powerpoint/2010/main" val="479177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4" name="Rectangle 17"/>
          <p:cNvSpPr>
            <a:spLocks noChangeArrowheads="1"/>
          </p:cNvSpPr>
          <p:nvPr userDrawn="1"/>
        </p:nvSpPr>
        <p:spPr bwMode="auto">
          <a:xfrm>
            <a:off x="8310119" y="-133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534501467"/>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8"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solidFill>
                <a:latin typeface="+mj-lt"/>
                <a:cs typeface="Arial" pitchFamily="34" charset="0"/>
              </a:defRPr>
            </a:lvl1pPr>
          </a:lstStyle>
          <a:p>
            <a:pPr lvl="0"/>
            <a:r>
              <a:rPr lang="en-US" smtClean="0"/>
              <a:t>Click to edit Master title style</a:t>
            </a:r>
            <a:endParaRPr lang="en-US" dirty="0" smtClean="0"/>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4413271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22402" y="79375"/>
            <a:ext cx="7326313" cy="901700"/>
          </a:xfrm>
          <a:prstGeom prst="rect">
            <a:avLst/>
          </a:prstGeom>
        </p:spPr>
        <p:txBody>
          <a:bodyPr/>
          <a:lstStyle/>
          <a:p>
            <a:r>
              <a:rPr lang="en-US" dirty="0" smtClean="0"/>
              <a:t>Click to edit Master title style</a:t>
            </a:r>
            <a:endParaRPr lang="en-US" dirty="0"/>
          </a:p>
        </p:txBody>
      </p:sp>
      <p:sp>
        <p:nvSpPr>
          <p:cNvPr id="4"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451171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68709" y="662255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501473"/>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837636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28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smtClean="0"/>
              <a:t>Click to edit Master title style</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16334295"/>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22646907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48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206167791"/>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672324592"/>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New FSG Layout">
    <p:spTree>
      <p:nvGrpSpPr>
        <p:cNvPr id="1" name=""/>
        <p:cNvGrpSpPr/>
        <p:nvPr/>
      </p:nvGrpSpPr>
      <p:grpSpPr>
        <a:xfrm>
          <a:off x="0" y="0"/>
          <a:ext cx="0" cy="0"/>
          <a:chOff x="0" y="0"/>
          <a:chExt cx="0" cy="0"/>
        </a:xfrm>
      </p:grpSpPr>
      <p:sp>
        <p:nvSpPr>
          <p:cNvPr id="10"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16" name="Text Placeholder 15"/>
          <p:cNvSpPr>
            <a:spLocks noGrp="1"/>
          </p:cNvSpPr>
          <p:nvPr>
            <p:ph type="body" sz="quarter" idx="11"/>
          </p:nvPr>
        </p:nvSpPr>
        <p:spPr>
          <a:xfrm>
            <a:off x="365760" y="1143025"/>
            <a:ext cx="8412480" cy="4648175"/>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1" name="Rectangle 8"/>
          <p:cNvSpPr>
            <a:spLocks noGrp="1" noChangeArrowheads="1"/>
          </p:cNvSpPr>
          <p:nvPr>
            <p:ph type="title"/>
          </p:nvPr>
        </p:nvSpPr>
        <p:spPr bwMode="auto">
          <a:xfrm>
            <a:off x="182928" y="-630"/>
            <a:ext cx="8298018" cy="99123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340326685"/>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07820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New FSG Layout - no grey box">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79824224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FSG Layou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9144000" cy="228600"/>
          </a:xfrm>
          <a:prstGeom prst="rect">
            <a:avLst/>
          </a:prstGeom>
          <a:solidFill>
            <a:srgbClr val="665A5A"/>
          </a:solidFill>
          <a:ln>
            <a:noFill/>
          </a:ln>
          <a:extLst/>
        </p:spPr>
        <p:txBody>
          <a:bodyPr anchor="ctr"/>
          <a:lstStyle/>
          <a:p>
            <a:pPr algn="ctr">
              <a:defRPr/>
            </a:pPr>
            <a:endParaRPr lang="en-US" dirty="0">
              <a:solidFill>
                <a:srgbClr val="FFFFFF"/>
              </a:solidFill>
            </a:endParaRPr>
          </a:p>
        </p:txBody>
      </p:sp>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a:extLst/>
        </p:spPr>
        <p:txBody>
          <a:bodyPr vert="horz" wrap="square" lIns="91440" tIns="0" rIns="91440" bIns="0" numCol="1" anchor="ctr" anchorCtr="0" compatLnSpc="1">
            <a:prstTxWarp prst="textNoShape">
              <a:avLst/>
            </a:prstTxWarp>
          </a:bodyPr>
          <a:lstStyle>
            <a:lvl1pPr>
              <a:defRPr sz="2000" b="1">
                <a:latin typeface="Arial" pitchFamily="34" charset="0"/>
                <a:cs typeface="Arial" pitchFamily="34" charset="0"/>
              </a:defRPr>
            </a:lvl1pPr>
          </a:lstStyle>
          <a:p>
            <a:pPr lvl="0"/>
            <a:r>
              <a:rPr lang="en-US" smtClean="0"/>
              <a:t>Click to edit Master title style</a:t>
            </a:r>
            <a:endParaRPr lang="en-US" dirty="0" smtClean="0"/>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3" name="Text Placeholder 12"/>
          <p:cNvSpPr>
            <a:spLocks noGrp="1"/>
          </p:cNvSpPr>
          <p:nvPr>
            <p:ph type="body" sz="quarter" idx="13"/>
          </p:nvPr>
        </p:nvSpPr>
        <p:spPr>
          <a:xfrm>
            <a:off x="2" y="0"/>
            <a:ext cx="4189413" cy="223838"/>
          </a:xfrm>
          <a:prstGeom prst="rect">
            <a:avLst/>
          </a:prstGeom>
        </p:spPr>
        <p:txBody>
          <a:bodyPr anchor="ctr"/>
          <a:lstStyle>
            <a:lvl1pPr marL="0" indent="0">
              <a:buNone/>
              <a:defRPr sz="1200">
                <a:solidFill>
                  <a:schemeClr val="bg1"/>
                </a:solidFill>
              </a:defRPr>
            </a:lvl1pPr>
            <a:lvl2pPr>
              <a:defRPr sz="1200"/>
            </a:lvl2pPr>
            <a:lvl3pPr>
              <a:defRPr sz="1200"/>
            </a:lvl3pPr>
            <a:lvl4pPr>
              <a:defRPr sz="1200"/>
            </a:lvl4pPr>
            <a:lvl5pPr>
              <a:defRPr sz="1200"/>
            </a:lvl5pPr>
          </a:lstStyle>
          <a:p>
            <a:pPr lvl="0"/>
            <a:r>
              <a:rPr lang="en-US" dirty="0" smtClean="0"/>
              <a:t>Click to edit Master text styles</a:t>
            </a:r>
          </a:p>
        </p:txBody>
      </p:sp>
      <p:sp>
        <p:nvSpPr>
          <p:cNvPr id="15" name="Rectangle 12"/>
          <p:cNvSpPr>
            <a:spLocks noChangeArrowheads="1"/>
          </p:cNvSpPr>
          <p:nvPr userDrawn="1"/>
        </p:nvSpPr>
        <p:spPr bwMode="auto">
          <a:xfrm>
            <a:off x="8668709" y="6462501"/>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7"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2013 </a:t>
            </a:r>
            <a:r>
              <a:rPr lang="en-US" sz="600" dirty="0">
                <a:solidFill>
                  <a:srgbClr val="4F4C25">
                    <a:lumMod val="75000"/>
                  </a:srgbClr>
                </a:solidFill>
                <a:latin typeface="Arial"/>
              </a:rPr>
              <a:t>FSG</a:t>
            </a:r>
          </a:p>
        </p:txBody>
      </p:sp>
    </p:spTree>
    <p:extLst>
      <p:ext uri="{BB962C8B-B14F-4D97-AF65-F5344CB8AC3E}">
        <p14:creationId xmlns:p14="http://schemas.microsoft.com/office/powerpoint/2010/main" val="496305409"/>
      </p:ext>
    </p:extLst>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79388"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Arial" pitchFamily="34" charset="0"/>
                <a:cs typeface="Arial" pitchFamily="34" charset="0"/>
              </a:defRPr>
            </a:lvl1pPr>
          </a:lstStyle>
          <a:p>
            <a:pPr lvl="0"/>
            <a:r>
              <a:rPr lang="en-US" dirty="0" smtClean="0"/>
              <a:t>Click to edit text</a:t>
            </a: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234116418"/>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997781037"/>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050686459"/>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73786617"/>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005221749"/>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dirty="0" smtClean="0"/>
              <a:t>Click to edit Master title style</a:t>
            </a:r>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648833791"/>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9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52752217"/>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800640095"/>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7938"/>
            <a:ext cx="8298018" cy="998538"/>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4113439877"/>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cxnSp>
        <p:nvCxnSpPr>
          <p:cNvPr id="11" name="Straight Connector 10"/>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756350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FSG Layout - Blank">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9144000" cy="228600"/>
          </a:xfrm>
          <a:prstGeom prst="rect">
            <a:avLst/>
          </a:prstGeom>
          <a:solidFill>
            <a:srgbClr val="665A5A"/>
          </a:solidFill>
          <a:ln>
            <a:noFill/>
          </a:ln>
          <a:extLst/>
        </p:spPr>
        <p:txBody>
          <a:bodyPr anchor="ctr"/>
          <a:lstStyle/>
          <a:p>
            <a:pPr algn="ctr">
              <a:defRPr/>
            </a:pPr>
            <a:endParaRPr lang="en-US" dirty="0">
              <a:solidFill>
                <a:srgbClr val="FFFFFF"/>
              </a:solidFill>
              <a:latin typeface="Arial"/>
            </a:endParaRPr>
          </a:p>
        </p:txBody>
      </p:sp>
      <p:pic>
        <p:nvPicPr>
          <p:cNvPr id="5" name="Picture 16"/>
          <p:cNvPicPr>
            <a:picLocks noChangeAspect="1"/>
          </p:cNvPicPr>
          <p:nvPr userDrawn="1"/>
        </p:nvPicPr>
        <p:blipFill>
          <a:blip r:embed="rId2" cstate="print"/>
          <a:srcRect t="89720"/>
          <a:stretch>
            <a:fillRect/>
          </a:stretch>
        </p:blipFill>
        <p:spPr bwMode="auto">
          <a:xfrm>
            <a:off x="0" y="223842"/>
            <a:ext cx="9144000" cy="192087"/>
          </a:xfrm>
          <a:prstGeom prst="rect">
            <a:avLst/>
          </a:prstGeom>
          <a:noFill/>
          <a:ln w="9525">
            <a:noFill/>
            <a:miter lim="800000"/>
            <a:headEnd/>
            <a:tailEnd/>
          </a:ln>
        </p:spPr>
      </p:pic>
      <p:sp>
        <p:nvSpPr>
          <p:cNvPr id="6" name="Rectangle 17"/>
          <p:cNvSpPr>
            <a:spLocks noChangeArrowheads="1"/>
          </p:cNvSpPr>
          <p:nvPr userDrawn="1"/>
        </p:nvSpPr>
        <p:spPr bwMode="auto">
          <a:xfrm>
            <a:off x="8114398" y="-19050"/>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2" name="Rectangle 8"/>
          <p:cNvSpPr>
            <a:spLocks noGrp="1" noChangeArrowheads="1"/>
          </p:cNvSpPr>
          <p:nvPr>
            <p:ph type="title"/>
          </p:nvPr>
        </p:nvSpPr>
        <p:spPr bwMode="auto">
          <a:xfrm>
            <a:off x="394494" y="526689"/>
            <a:ext cx="8355012" cy="659534"/>
          </a:xfrm>
          <a:prstGeom prst="rect">
            <a:avLst/>
          </a:prstGeom>
          <a:noFill/>
          <a:ln>
            <a:noFill/>
          </a:ln>
          <a:extLst/>
        </p:spPr>
        <p:txBody>
          <a:bodyPr vert="horz" wrap="square" lIns="91440" tIns="0" rIns="91440" bIns="0" numCol="1" anchor="ctr" anchorCtr="0" compatLnSpc="1">
            <a:prstTxWarp prst="textNoShape">
              <a:avLst/>
            </a:prstTxWarp>
          </a:bodyPr>
          <a:lstStyle>
            <a:lvl1pPr>
              <a:defRPr sz="2000" b="1">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668709" y="6462501"/>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0"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2013 </a:t>
            </a:r>
            <a:r>
              <a:rPr lang="en-US" sz="600" dirty="0">
                <a:solidFill>
                  <a:srgbClr val="4F4C25">
                    <a:lumMod val="75000"/>
                  </a:srgbClr>
                </a:solidFill>
                <a:latin typeface="Arial"/>
              </a:rPr>
              <a:t>FSG</a:t>
            </a:r>
          </a:p>
        </p:txBody>
      </p:sp>
    </p:spTree>
    <p:extLst>
      <p:ext uri="{BB962C8B-B14F-4D97-AF65-F5344CB8AC3E}">
        <p14:creationId xmlns:p14="http://schemas.microsoft.com/office/powerpoint/2010/main" val="4165539790"/>
      </p:ext>
    </p:extLst>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3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715286191"/>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4_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3189679173"/>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New FSG Layout">
    <p:spTree>
      <p:nvGrpSpPr>
        <p:cNvPr id="1" name=""/>
        <p:cNvGrpSpPr/>
        <p:nvPr/>
      </p:nvGrpSpPr>
      <p:grpSpPr>
        <a:xfrm>
          <a:off x="0" y="0"/>
          <a:ext cx="0" cy="0"/>
          <a:chOff x="0" y="0"/>
          <a:chExt cx="0" cy="0"/>
        </a:xfrm>
      </p:grpSpPr>
      <p:sp>
        <p:nvSpPr>
          <p:cNvPr id="11" name="Rectangle 17"/>
          <p:cNvSpPr>
            <a:spLocks noChangeArrowheads="1"/>
          </p:cNvSpPr>
          <p:nvPr userDrawn="1"/>
        </p:nvSpPr>
        <p:spPr bwMode="auto">
          <a:xfrm>
            <a:off x="8114398" y="-7938"/>
            <a:ext cx="750205" cy="276999"/>
          </a:xfrm>
          <a:prstGeom prst="rect">
            <a:avLst/>
          </a:prstGeom>
          <a:noFill/>
          <a:ln>
            <a:noFill/>
          </a:ln>
          <a:extLst/>
        </p:spPr>
        <p:txBody>
          <a:bodyPr wrap="none">
            <a:spAutoFit/>
          </a:bodyPr>
          <a:lstStyle/>
          <a:p>
            <a:pPr algn="r">
              <a:defRPr/>
            </a:pPr>
            <a:r>
              <a:rPr lang="en-US" sz="1200" b="1" dirty="0">
                <a:solidFill>
                  <a:srgbClr val="FFFFFF"/>
                </a:solidFill>
              </a:rPr>
              <a:t>FSG.ORG</a:t>
            </a:r>
            <a:endParaRPr lang="en-US" sz="1200" b="1" dirty="0">
              <a:solidFill>
                <a:srgbClr val="000000"/>
              </a:solidFill>
            </a:endParaRPr>
          </a:p>
        </p:txBody>
      </p:sp>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sz="quarter" idx="12"/>
          </p:nvPr>
        </p:nvSpPr>
        <p:spPr>
          <a:xfrm>
            <a:off x="365760" y="6183868"/>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Master text styles</a:t>
            </a:r>
          </a:p>
        </p:txBody>
      </p:sp>
      <p:sp>
        <p:nvSpPr>
          <p:cNvPr id="15"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cxnSp>
        <p:nvCxnSpPr>
          <p:cNvPr id="17" name="Straight Connector 1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843941077"/>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New FSG Layout - no grey box">
    <p:spTree>
      <p:nvGrpSpPr>
        <p:cNvPr id="1" name=""/>
        <p:cNvGrpSpPr/>
        <p:nvPr/>
      </p:nvGrpSpPr>
      <p:grpSpPr>
        <a:xfrm>
          <a:off x="0" y="0"/>
          <a:ext cx="0" cy="0"/>
          <a:chOff x="0" y="0"/>
          <a:chExt cx="0" cy="0"/>
        </a:xfrm>
      </p:grpSpPr>
      <p:sp>
        <p:nvSpPr>
          <p:cNvPr id="14" name="Rectangle 17"/>
          <p:cNvSpPr>
            <a:spLocks noChangeArrowheads="1"/>
          </p:cNvSpPr>
          <p:nvPr userDrawn="1"/>
        </p:nvSpPr>
        <p:spPr bwMode="auto">
          <a:xfrm>
            <a:off x="8310119" y="-133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smtClean="0">
                <a:solidFill>
                  <a:srgbClr val="FFFFFF"/>
                </a:solidFill>
                <a:latin typeface="Arial"/>
              </a:rPr>
              <a:t>FSG.ORG</a:t>
            </a:r>
            <a:endParaRPr lang="en-US" sz="1100" b="1" dirty="0">
              <a:solidFill>
                <a:srgbClr val="000000"/>
              </a:solidFill>
              <a:latin typeface="Arial"/>
            </a:endParaRPr>
          </a:p>
        </p:txBody>
      </p:sp>
      <p:cxnSp>
        <p:nvCxnSpPr>
          <p:cNvPr id="13" name="Straight Connector 12"/>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927804883"/>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17"/>
          <p:cNvSpPr>
            <a:spLocks noChangeArrowheads="1"/>
          </p:cNvSpPr>
          <p:nvPr userDrawn="1"/>
        </p:nvSpPr>
        <p:spPr bwMode="auto">
          <a:xfrm>
            <a:off x="8310118" y="-630"/>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1100" b="1" dirty="0">
                <a:solidFill>
                  <a:srgbClr val="FFFFFF"/>
                </a:solidFill>
                <a:latin typeface="Arial"/>
              </a:rPr>
              <a:t>FSG.ORG</a:t>
            </a:r>
            <a:endParaRPr lang="en-US" sz="1100" b="1" dirty="0">
              <a:solidFill>
                <a:srgbClr val="000000"/>
              </a:solidFill>
              <a:latin typeface="Arial"/>
            </a:endParaRPr>
          </a:p>
        </p:txBody>
      </p:sp>
      <p:sp>
        <p:nvSpPr>
          <p:cNvPr id="8" name="Rectangle 8"/>
          <p:cNvSpPr>
            <a:spLocks noGrp="1" noChangeArrowheads="1"/>
          </p:cNvSpPr>
          <p:nvPr>
            <p:ph type="title"/>
          </p:nvPr>
        </p:nvSpPr>
        <p:spPr bwMode="auto">
          <a:xfrm>
            <a:off x="182928" y="119418"/>
            <a:ext cx="8298018" cy="659534"/>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solidFill>
                <a:latin typeface="+mj-lt"/>
                <a:cs typeface="Arial" pitchFamily="34" charset="0"/>
              </a:defRPr>
            </a:lvl1pPr>
          </a:lstStyle>
          <a:p>
            <a:pPr lvl="0"/>
            <a:r>
              <a:rPr lang="en-US" smtClean="0"/>
              <a:t>Click to edit Master title style</a:t>
            </a:r>
            <a:endParaRPr lang="en-US" dirty="0" smtClean="0"/>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2495436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22402" y="79375"/>
            <a:ext cx="7326313" cy="901700"/>
          </a:xfrm>
          <a:prstGeom prst="rect">
            <a:avLst/>
          </a:prstGeom>
        </p:spPr>
        <p:txBody>
          <a:bodyPr/>
          <a:lstStyle/>
          <a:p>
            <a:r>
              <a:rPr lang="en-US" dirty="0" smtClean="0"/>
              <a:t>Click to edit Master title style</a:t>
            </a:r>
            <a:endParaRPr lang="en-US" dirty="0"/>
          </a:p>
        </p:txBody>
      </p:sp>
      <p:sp>
        <p:nvSpPr>
          <p:cNvPr id="4"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888515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New FSG Layout - no grey box">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365760" y="1371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sz="quarter" idx="12" hasCustomPrompt="1"/>
          </p:nvPr>
        </p:nvSpPr>
        <p:spPr>
          <a:xfrm>
            <a:off x="365760" y="6228020"/>
            <a:ext cx="8412480" cy="369332"/>
          </a:xfrm>
          <a:prstGeom prst="rect">
            <a:avLst/>
          </a:prstGeom>
        </p:spPr>
        <p:txBody>
          <a:bodyPr anchor="b">
            <a:spAutoFit/>
          </a:bodyPr>
          <a:lstStyle>
            <a:lvl1pPr marL="0" indent="0" algn="ctr">
              <a:buNone/>
              <a:defRPr sz="1800" b="1" i="1">
                <a:solidFill>
                  <a:schemeClr val="bg2">
                    <a:lumMod val="75000"/>
                  </a:schemeClr>
                </a:solidFill>
              </a:defRPr>
            </a:lvl1pPr>
            <a:lvl2pPr>
              <a:defRPr sz="1800" b="1" i="1"/>
            </a:lvl2pPr>
            <a:lvl3pPr>
              <a:defRPr sz="1800" b="1" i="1"/>
            </a:lvl3pPr>
            <a:lvl4pPr>
              <a:defRPr sz="1800" b="1" i="1"/>
            </a:lvl4pPr>
            <a:lvl5pPr>
              <a:defRPr sz="1800" b="1" i="1"/>
            </a:lvl5pPr>
          </a:lstStyle>
          <a:p>
            <a:pPr lvl="0"/>
            <a:r>
              <a:rPr lang="en-US" dirty="0" smtClean="0"/>
              <a:t>Click to edit takeaway</a:t>
            </a:r>
          </a:p>
        </p:txBody>
      </p:sp>
      <p:sp>
        <p:nvSpPr>
          <p:cNvPr id="14" name="Rectangle 12"/>
          <p:cNvSpPr>
            <a:spLocks noChangeArrowheads="1"/>
          </p:cNvSpPr>
          <p:nvPr userDrawn="1"/>
        </p:nvSpPr>
        <p:spPr bwMode="auto">
          <a:xfrm>
            <a:off x="8668709" y="6622559"/>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1" name="Title 1"/>
          <p:cNvSpPr>
            <a:spLocks noGrp="1"/>
          </p:cNvSpPr>
          <p:nvPr>
            <p:ph type="title"/>
          </p:nvPr>
        </p:nvSpPr>
        <p:spPr>
          <a:xfrm>
            <a:off x="152400" y="116632"/>
            <a:ext cx="8355012" cy="659534"/>
          </a:xfrm>
          <a:prstGeom prst="rect">
            <a:avLst/>
          </a:prstGeom>
        </p:spPr>
        <p:txBody>
          <a:bodyPr/>
          <a:lstStyle>
            <a:lvl1pPr>
              <a:defRPr sz="2000" b="1">
                <a:solidFill>
                  <a:schemeClr val="bg2">
                    <a:lumMod val="75000"/>
                  </a:schemeClr>
                </a:solidFill>
              </a:defRPr>
            </a:lvl1pPr>
          </a:lstStyle>
          <a:p>
            <a:pPr algn="l"/>
            <a:endParaRPr lang="en-US" dirty="0"/>
          </a:p>
        </p:txBody>
      </p:sp>
      <p:cxnSp>
        <p:nvCxnSpPr>
          <p:cNvPr id="12" name="Straight Connector 11"/>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238850"/>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2_New FSG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7735057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59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2" name="Rectangle 8"/>
          <p:cNvSpPr>
            <a:spLocks noGrp="1" noChangeArrowheads="1"/>
          </p:cNvSpPr>
          <p:nvPr>
            <p:ph type="title"/>
          </p:nvPr>
        </p:nvSpPr>
        <p:spPr bwMode="gray">
          <a:xfrm>
            <a:off x="177007" y="0"/>
            <a:ext cx="8355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lang="en-US" sz="2000" b="1" kern="1200" dirty="0" smtClean="0">
                <a:solidFill>
                  <a:schemeClr val="bg2">
                    <a:lumMod val="75000"/>
                  </a:schemeClr>
                </a:solidFill>
                <a:latin typeface="Arial" pitchFamily="34" charset="0"/>
                <a:ea typeface="+mj-ea"/>
                <a:cs typeface="Arial" pitchFamily="34" charset="0"/>
              </a:defRPr>
            </a:lvl1pPr>
          </a:lstStyle>
          <a:p>
            <a:pPr lvl="0"/>
            <a:r>
              <a:rPr lang="en-US" dirty="0" smtClean="0"/>
              <a:t>Click to edit Master title style</a:t>
            </a:r>
          </a:p>
        </p:txBody>
      </p:sp>
      <p:sp>
        <p:nvSpPr>
          <p:cNvPr id="3" name="Text Placeholder 2"/>
          <p:cNvSpPr>
            <a:spLocks noGrp="1"/>
          </p:cNvSpPr>
          <p:nvPr>
            <p:ph type="body" sz="quarter" idx="12" hasCustomPrompt="1"/>
          </p:nvPr>
        </p:nvSpPr>
        <p:spPr bwMode="gray">
          <a:xfrm>
            <a:off x="365760" y="5911342"/>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smtClean="0"/>
              <a:t>Click to edit takeaway</a:t>
            </a:r>
          </a:p>
        </p:txBody>
      </p:sp>
      <p:cxnSp>
        <p:nvCxnSpPr>
          <p:cNvPr id="9" name="Straight Connector 8"/>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userDrawn="1"/>
        </p:nvSpPr>
        <p:spPr bwMode="auto">
          <a:xfrm>
            <a:off x="8748464" y="6567159"/>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000">
                <a:solidFill>
                  <a:srgbClr val="000000"/>
                </a:solidFill>
                <a:latin typeface="Arial"/>
              </a:rPr>
              <a:pPr algn="ctr" eaLnBrk="0" hangingPunct="0"/>
              <a:t>‹#›</a:t>
            </a:fld>
            <a:endParaRPr lang="en-US" sz="1000" dirty="0">
              <a:solidFill>
                <a:srgbClr val="000000"/>
              </a:solidFill>
              <a:latin typeface="Arial"/>
            </a:endParaRPr>
          </a:p>
        </p:txBody>
      </p:sp>
    </p:spTree>
    <p:extLst>
      <p:ext uri="{BB962C8B-B14F-4D97-AF65-F5344CB8AC3E}">
        <p14:creationId xmlns:p14="http://schemas.microsoft.com/office/powerpoint/2010/main" val="723211166"/>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w FSG Layout-Blank">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95826438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864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cxnSp>
        <p:nvCxnSpPr>
          <p:cNvPr id="4" name="Straight Connector 3"/>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52400" y="0"/>
            <a:ext cx="8328546" cy="990600"/>
          </a:xfrm>
          <a:prstGeom prst="rect">
            <a:avLst/>
          </a:prstGeom>
        </p:spPr>
        <p:txBody>
          <a:bodyPr anchor="ctr"/>
          <a:lstStyle>
            <a:lvl1pPr>
              <a:defRPr lang="en-US" sz="2400" b="1" kern="1200" dirty="0" smtClean="0">
                <a:solidFill>
                  <a:schemeClr val="bg2">
                    <a:lumMod val="75000"/>
                  </a:schemeClr>
                </a:solidFill>
                <a:latin typeface="+mj-lt"/>
                <a:ea typeface="+mj-ea"/>
                <a:cs typeface="+mj-cs"/>
              </a:defRPr>
            </a:lvl1pPr>
          </a:lstStyle>
          <a:p>
            <a:pPr marL="0" lvl="0" indent="0" algn="l" rtl="0" eaLnBrk="1" fontAlgn="base" hangingPunct="1">
              <a:spcBef>
                <a:spcPct val="0"/>
              </a:spcBef>
              <a:spcAft>
                <a:spcPct val="0"/>
              </a:spcAft>
              <a:buFont typeface="Arial" charset="0"/>
              <a:buNone/>
            </a:pPr>
            <a:r>
              <a:rPr lang="en-US" dirty="0" smtClean="0"/>
              <a:t>Click to edit Master title style</a:t>
            </a:r>
            <a:endParaRPr lang="en-US" dirty="0"/>
          </a:p>
        </p:txBody>
      </p:sp>
      <p:sp>
        <p:nvSpPr>
          <p:cNvPr id="7"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2516076373"/>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New FSG Layout-Blank">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Tree>
    <p:extLst>
      <p:ext uri="{BB962C8B-B14F-4D97-AF65-F5344CB8AC3E}">
        <p14:creationId xmlns:p14="http://schemas.microsoft.com/office/powerpoint/2010/main" val="193360509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5"/>
          <p:cNvSpPr>
            <a:spLocks noGrp="1" noChangeArrowheads="1"/>
          </p:cNvSpPr>
          <p:nvPr>
            <p:ph type="subTitle" sz="quarter" idx="1"/>
          </p:nvPr>
        </p:nvSpPr>
        <p:spPr>
          <a:xfrm>
            <a:off x="2552705" y="4038605"/>
            <a:ext cx="4038599" cy="307777"/>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smtClean="0"/>
              <a:t>Click to edit Master subtitle style</a:t>
            </a:r>
            <a:endParaRPr lang="en-US" dirty="0"/>
          </a:p>
        </p:txBody>
      </p:sp>
      <p:sp>
        <p:nvSpPr>
          <p:cNvPr id="24" name="Rectangle 16"/>
          <p:cNvSpPr>
            <a:spLocks noGrp="1" noChangeArrowheads="1"/>
          </p:cNvSpPr>
          <p:nvPr>
            <p:ph type="ctrTitle" sz="quarter"/>
          </p:nvPr>
        </p:nvSpPr>
        <p:spPr>
          <a:xfrm>
            <a:off x="1828800" y="2438404"/>
            <a:ext cx="5486400" cy="461665"/>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2552700" y="5562604"/>
            <a:ext cx="4038600" cy="276999"/>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smtClean="0"/>
              <a:t>Click to edit Master text styles</a:t>
            </a:r>
          </a:p>
        </p:txBody>
      </p:sp>
      <p:sp>
        <p:nvSpPr>
          <p:cNvPr id="4" name="Text Placeholder 3"/>
          <p:cNvSpPr>
            <a:spLocks noGrp="1"/>
          </p:cNvSpPr>
          <p:nvPr>
            <p:ph type="body" sz="quarter" idx="11"/>
          </p:nvPr>
        </p:nvSpPr>
        <p:spPr>
          <a:xfrm>
            <a:off x="2514600" y="4495800"/>
            <a:ext cx="4114800" cy="838200"/>
          </a:xfrm>
          <a:prstGeom prst="rect">
            <a:avLst/>
          </a:prstGeom>
        </p:spPr>
        <p:txBody>
          <a:bodyPr/>
          <a:lstStyle>
            <a:lvl1pPr marL="0" indent="0" algn="ctr">
              <a:buNone/>
              <a:defRPr sz="2000" b="1">
                <a:solidFill>
                  <a:schemeClr val="bg1">
                    <a:lumMod val="50000"/>
                  </a:schemeClr>
                </a:solidFill>
                <a:latin typeface="Arial" pitchFamily="34" charset="0"/>
                <a:cs typeface="Arial" pitchFamily="34" charset="0"/>
              </a:defRPr>
            </a:lvl1pPr>
          </a:lstStyle>
          <a:p>
            <a:pPr lvl="0"/>
            <a:r>
              <a:rPr lang="en-US" smtClean="0"/>
              <a:t>Click to edit Master text styles</a:t>
            </a:r>
          </a:p>
        </p:txBody>
      </p:sp>
      <p:sp>
        <p:nvSpPr>
          <p:cNvPr id="8" name="Rectangle 10"/>
          <p:cNvSpPr>
            <a:spLocks noChangeArrowheads="1"/>
          </p:cNvSpPr>
          <p:nvPr userDrawn="1"/>
        </p:nvSpPr>
        <p:spPr bwMode="auto">
          <a:xfrm>
            <a:off x="0" y="6400800"/>
            <a:ext cx="9144000" cy="458788"/>
          </a:xfrm>
          <a:prstGeom prst="rect">
            <a:avLst/>
          </a:prstGeom>
          <a:solidFill>
            <a:srgbClr val="665A5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FFFFFF"/>
              </a:solidFill>
            </a:endParaRPr>
          </a:p>
        </p:txBody>
      </p:sp>
      <p:sp>
        <p:nvSpPr>
          <p:cNvPr id="9" name="Rectangle 29"/>
          <p:cNvSpPr>
            <a:spLocks noChangeArrowheads="1"/>
          </p:cNvSpPr>
          <p:nvPr userDrawn="1"/>
        </p:nvSpPr>
        <p:spPr bwMode="auto">
          <a:xfrm>
            <a:off x="304800" y="6400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06400" eaLnBrk="0" hangingPunct="0">
              <a:lnSpc>
                <a:spcPct val="110000"/>
              </a:lnSpc>
              <a:tabLst>
                <a:tab pos="1485900" algn="l"/>
                <a:tab pos="3200400" algn="l"/>
                <a:tab pos="5029200" algn="l"/>
              </a:tabLst>
            </a:pPr>
            <a:r>
              <a:rPr lang="en-US" sz="1200" b="1" dirty="0">
                <a:solidFill>
                  <a:srgbClr val="FFFFFF"/>
                </a:solidFill>
                <a:latin typeface="Arial" pitchFamily="34" charset="0"/>
              </a:rPr>
              <a:t>Boston   |   Geneva   |   Mumbai   |   San Francisco   |   Seattle   |   </a:t>
            </a:r>
            <a:r>
              <a:rPr lang="en-US" sz="1200" b="1" dirty="0" smtClean="0">
                <a:solidFill>
                  <a:srgbClr val="FFFFFF"/>
                </a:solidFill>
                <a:latin typeface="Arial" pitchFamily="34" charset="0"/>
              </a:rPr>
              <a:t>Washington</a:t>
            </a:r>
            <a:endParaRPr lang="en-US" sz="1200" b="1" dirty="0">
              <a:solidFill>
                <a:srgbClr val="FFFFFF"/>
              </a:solidFill>
            </a:endParaRPr>
          </a:p>
        </p:txBody>
      </p:sp>
      <p:sp>
        <p:nvSpPr>
          <p:cNvPr id="10" name="Rectangle 17"/>
          <p:cNvSpPr>
            <a:spLocks noChangeArrowheads="1"/>
          </p:cNvSpPr>
          <p:nvPr userDrawn="1"/>
        </p:nvSpPr>
        <p:spPr bwMode="auto">
          <a:xfrm>
            <a:off x="8056565" y="6490905"/>
            <a:ext cx="8963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solidFill>
                  <a:srgbClr val="FFFFFF"/>
                </a:solidFill>
                <a:latin typeface="Arial" pitchFamily="34" charset="0"/>
                <a:cs typeface="Arial" pitchFamily="34" charset="0"/>
              </a:rPr>
              <a:t>FSG.ORG</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100981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New FSG Layout - Blank">
    <p:bg>
      <p:bgRef idx="1001">
        <a:schemeClr val="bg1"/>
      </p:bgRef>
    </p:bg>
    <p:spTree>
      <p:nvGrpSpPr>
        <p:cNvPr id="1" name=""/>
        <p:cNvGrpSpPr/>
        <p:nvPr/>
      </p:nvGrpSpPr>
      <p:grpSpPr>
        <a:xfrm>
          <a:off x="0" y="0"/>
          <a:ext cx="0" cy="0"/>
          <a:chOff x="0" y="0"/>
          <a:chExt cx="0" cy="0"/>
        </a:xfrm>
      </p:grpSpPr>
      <p:sp>
        <p:nvSpPr>
          <p:cNvPr id="12" name="Rectangle 8"/>
          <p:cNvSpPr>
            <a:spLocks noGrp="1" noChangeArrowheads="1"/>
          </p:cNvSpPr>
          <p:nvPr>
            <p:ph type="title"/>
          </p:nvPr>
        </p:nvSpPr>
        <p:spPr bwMode="auto">
          <a:xfrm>
            <a:off x="182928" y="0"/>
            <a:ext cx="8298018" cy="990600"/>
          </a:xfrm>
          <a:prstGeom prst="rect">
            <a:avLst/>
          </a:prstGeom>
          <a:noFill/>
          <a:ln>
            <a:noFill/>
          </a:ln>
          <a:extLst/>
        </p:spPr>
        <p:txBody>
          <a:bodyPr vert="horz" wrap="square" lIns="91440" tIns="0" rIns="91440" bIns="0" numCol="1" anchor="ctr" anchorCtr="0" compatLnSpc="1">
            <a:prstTxWarp prst="textNoShape">
              <a:avLst/>
            </a:prstTxWarp>
          </a:bodyPr>
          <a:lstStyle>
            <a:lvl1pPr algn="l">
              <a:defRPr sz="2400" b="1">
                <a:solidFill>
                  <a:schemeClr val="bg2">
                    <a:lumMod val="75000"/>
                  </a:schemeClr>
                </a:solidFill>
                <a:latin typeface="+mj-lt"/>
                <a:cs typeface="Arial" pitchFamily="34" charset="0"/>
              </a:defRPr>
            </a:lvl1pPr>
          </a:lstStyle>
          <a:p>
            <a:pPr lvl="0"/>
            <a:r>
              <a:rPr lang="en-US" smtClean="0"/>
              <a:t>Click to edit Master title style</a:t>
            </a:r>
            <a:endParaRPr lang="en-US" dirty="0" smtClean="0"/>
          </a:p>
        </p:txBody>
      </p:sp>
      <p:sp>
        <p:nvSpPr>
          <p:cNvPr id="9" name="Rectangle 12"/>
          <p:cNvSpPr>
            <a:spLocks noChangeArrowheads="1"/>
          </p:cNvSpPr>
          <p:nvPr userDrawn="1"/>
        </p:nvSpPr>
        <p:spPr bwMode="auto">
          <a:xfrm>
            <a:off x="8804162" y="66294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cxnSp>
        <p:nvCxnSpPr>
          <p:cNvPr id="8" name="Straight Connector 7"/>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8191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New FSG Layout - no grey box blank">
    <p:spTree>
      <p:nvGrpSpPr>
        <p:cNvPr id="1" name=""/>
        <p:cNvGrpSpPr/>
        <p:nvPr/>
      </p:nvGrpSpPr>
      <p:grpSpPr>
        <a:xfrm>
          <a:off x="0" y="0"/>
          <a:ext cx="0" cy="0"/>
          <a:chOff x="0" y="0"/>
          <a:chExt cx="0" cy="0"/>
        </a:xfrm>
      </p:grpSpPr>
      <p:sp>
        <p:nvSpPr>
          <p:cNvPr id="12" name="Rectangle 8"/>
          <p:cNvSpPr>
            <a:spLocks noGrp="1" noChangeArrowheads="1"/>
          </p:cNvSpPr>
          <p:nvPr>
            <p:ph type="title" hasCustomPrompt="1"/>
          </p:nvPr>
        </p:nvSpPr>
        <p:spPr bwMode="auto">
          <a:xfrm>
            <a:off x="125934" y="136119"/>
            <a:ext cx="8355012" cy="6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algn="l">
              <a:defRPr sz="2000" b="1">
                <a:solidFill>
                  <a:schemeClr val="bg2">
                    <a:lumMod val="75000"/>
                  </a:schemeClr>
                </a:solidFill>
                <a:latin typeface="+mj-lt"/>
                <a:cs typeface="Arial" pitchFamily="34" charset="0"/>
              </a:defRPr>
            </a:lvl1pPr>
          </a:lstStyle>
          <a:p>
            <a:pPr lvl="0"/>
            <a:r>
              <a:rPr lang="en-US" dirty="0" smtClean="0"/>
              <a:t>Click to edit text</a:t>
            </a:r>
          </a:p>
        </p:txBody>
      </p:sp>
      <p:sp>
        <p:nvSpPr>
          <p:cNvPr id="8" name="Rectangle 12"/>
          <p:cNvSpPr>
            <a:spLocks noChangeArrowheads="1"/>
          </p:cNvSpPr>
          <p:nvPr userDrawn="1"/>
        </p:nvSpPr>
        <p:spPr bwMode="auto">
          <a:xfrm>
            <a:off x="8668709" y="6477004"/>
            <a:ext cx="339838"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18288" rIns="90488" bIns="18288" anchor="ctr">
            <a:spAutoFit/>
          </a:bodyPr>
          <a:lstStyle/>
          <a:p>
            <a:pPr algn="ctr" eaLnBrk="0" hangingPunct="0"/>
            <a:fld id="{090EB062-F74A-48E3-949C-AE146B96ACCE}" type="slidenum">
              <a:rPr lang="en-US" sz="1000">
                <a:solidFill>
                  <a:srgbClr val="4F4C25">
                    <a:lumMod val="75000"/>
                  </a:srgbClr>
                </a:solidFill>
                <a:latin typeface="Arial"/>
              </a:rPr>
              <a:pPr algn="ctr" eaLnBrk="0" hangingPunct="0"/>
              <a:t>‹#›</a:t>
            </a:fld>
            <a:endParaRPr lang="en-US" sz="1000" dirty="0">
              <a:solidFill>
                <a:srgbClr val="4F4C25">
                  <a:lumMod val="75000"/>
                </a:srgbClr>
              </a:solidFill>
              <a:latin typeface="Arial"/>
            </a:endParaRPr>
          </a:p>
        </p:txBody>
      </p:sp>
      <p:sp>
        <p:nvSpPr>
          <p:cNvPr id="14" name="Rectangle 11"/>
          <p:cNvSpPr>
            <a:spLocks noChangeArrowheads="1"/>
          </p:cNvSpPr>
          <p:nvPr userDrawn="1"/>
        </p:nvSpPr>
        <p:spPr bwMode="auto">
          <a:xfrm>
            <a:off x="8533255" y="6675903"/>
            <a:ext cx="610746"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4F4C25">
                    <a:lumMod val="75000"/>
                  </a:srgbClr>
                </a:solidFill>
                <a:latin typeface="Arial"/>
              </a:rPr>
              <a:t>© </a:t>
            </a:r>
            <a:r>
              <a:rPr lang="en-US" sz="600" dirty="0" smtClean="0">
                <a:solidFill>
                  <a:srgbClr val="4F4C25">
                    <a:lumMod val="75000"/>
                  </a:srgbClr>
                </a:solidFill>
                <a:latin typeface="Arial"/>
              </a:rPr>
              <a:t>2014 </a:t>
            </a:r>
            <a:r>
              <a:rPr lang="en-US" sz="600" dirty="0">
                <a:solidFill>
                  <a:srgbClr val="4F4C25">
                    <a:lumMod val="75000"/>
                  </a:srgbClr>
                </a:solidFill>
                <a:latin typeface="Arial"/>
              </a:rPr>
              <a:t>FSG</a:t>
            </a:r>
          </a:p>
        </p:txBody>
      </p:sp>
      <p:cxnSp>
        <p:nvCxnSpPr>
          <p:cNvPr id="7" name="Straight Connector 6"/>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361091"/>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smtClean="0"/>
              <a:t>Click to edit Master title style</a:t>
            </a:r>
            <a:endParaRPr lang="en-US" dirty="0"/>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64759"/>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3"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latin typeface="Arial" panose="020B0604020202020204" pitchFamily="34" charset="0"/>
                <a:cs typeface="Arial" panose="020B0604020202020204" pitchFamily="34" charset="0"/>
              </a:rPr>
              <a:pPr algn="ctr" eaLnBrk="0" hangingPunct="0"/>
              <a:t>‹#›</a:t>
            </a:fld>
            <a:endParaRPr lang="en-US" sz="900" dirty="0">
              <a:solidFill>
                <a:srgbClr val="000000">
                  <a:lumMod val="65000"/>
                  <a:lumOff val="35000"/>
                </a:srgbClr>
              </a:solidFill>
              <a:latin typeface="Arial" panose="020B0604020202020204" pitchFamily="34" charset="0"/>
              <a:cs typeface="Arial" panose="020B0604020202020204" pitchFamily="34" charset="0"/>
            </a:endParaRPr>
          </a:p>
        </p:txBody>
      </p:sp>
      <p:cxnSp>
        <p:nvCxnSpPr>
          <p:cNvPr id="15" name="Straight Connector 14"/>
          <p:cNvCxnSpPr/>
          <p:nvPr userDrawn="1"/>
        </p:nvCxnSpPr>
        <p:spPr>
          <a:xfrm>
            <a:off x="0" y="9906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p:nvPr>
        </p:nvSpPr>
        <p:spPr>
          <a:xfrm>
            <a:off x="152400" y="152400"/>
            <a:ext cx="8156448" cy="658368"/>
          </a:xfrm>
          <a:prstGeom prst="rect">
            <a:avLst/>
          </a:prstGeom>
        </p:spPr>
        <p:txBody>
          <a:bodyPr/>
          <a:lstStyle>
            <a:lvl1pPr algn="l">
              <a:defRPr sz="2400" b="1">
                <a:solidFill>
                  <a:schemeClr val="bg2">
                    <a:lumMod val="75000"/>
                  </a:schemeClr>
                </a:solidFill>
              </a:defRPr>
            </a:lvl1pPr>
          </a:lstStyle>
          <a:p>
            <a:r>
              <a:rPr lang="en-US" dirty="0" smtClean="0"/>
              <a:t>Click to edit Master title style</a:t>
            </a:r>
            <a:endParaRPr lang="en-US" dirty="0"/>
          </a:p>
        </p:txBody>
      </p:sp>
      <p:sp>
        <p:nvSpPr>
          <p:cNvPr id="17" name="Text Placeholder 5"/>
          <p:cNvSpPr>
            <a:spLocks noGrp="1"/>
          </p:cNvSpPr>
          <p:nvPr>
            <p:ph type="body" sz="quarter" idx="10"/>
          </p:nvPr>
        </p:nvSpPr>
        <p:spPr>
          <a:xfrm>
            <a:off x="152400" y="1371600"/>
            <a:ext cx="8839200" cy="4953000"/>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6183008"/>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New FSG Layout-Blank">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8656827" y="6586827"/>
            <a:ext cx="4333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5720" rIns="90488" bIns="45720" anchor="ctr">
            <a:spAutoFit/>
          </a:bodyPr>
          <a:lstStyle/>
          <a:p>
            <a:pPr algn="ctr" eaLnBrk="0" hangingPunct="0"/>
            <a:fld id="{090EB062-F74A-48E3-949C-AE146B96ACCE}" type="slidenum">
              <a:rPr lang="en-US" sz="900">
                <a:solidFill>
                  <a:srgbClr val="000000">
                    <a:lumMod val="65000"/>
                    <a:lumOff val="35000"/>
                  </a:srgbClr>
                </a:solidFill>
                <a:cs typeface="Arial" panose="020B0604020202020204" pitchFamily="34" charset="0"/>
              </a:rPr>
              <a:pPr algn="ctr" eaLnBrk="0" hangingPunct="0"/>
              <a:t>‹#›</a:t>
            </a:fld>
            <a:endParaRPr lang="en-US" sz="900" dirty="0">
              <a:solidFill>
                <a:srgbClr val="000000">
                  <a:lumMod val="65000"/>
                  <a:lumOff val="35000"/>
                </a:srgbClr>
              </a:solidFill>
              <a:cs typeface="Arial" panose="020B0604020202020204" pitchFamily="34" charset="0"/>
            </a:endParaRPr>
          </a:p>
        </p:txBody>
      </p:sp>
    </p:spTree>
    <p:extLst>
      <p:ext uri="{BB962C8B-B14F-4D97-AF65-F5344CB8AC3E}">
        <p14:creationId xmlns:p14="http://schemas.microsoft.com/office/powerpoint/2010/main" val="2739017304"/>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Old FSG Content">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4354515" y="6629400"/>
            <a:ext cx="43338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fld id="{7021B6C9-0E50-4BE2-AA83-59638293FDC4}" type="slidenum">
              <a:rPr lang="en-US" sz="1000">
                <a:solidFill>
                  <a:srgbClr val="000000"/>
                </a:solidFill>
                <a:latin typeface="Arial"/>
              </a:rPr>
              <a:pPr algn="ctr" eaLnBrk="0" hangingPunct="0"/>
              <a:t>‹#›</a:t>
            </a:fld>
            <a:endParaRPr lang="en-US" sz="1000" dirty="0">
              <a:solidFill>
                <a:srgbClr val="000000"/>
              </a:solidFill>
              <a:latin typeface="Arial"/>
            </a:endParaRPr>
          </a:p>
        </p:txBody>
      </p:sp>
      <p:sp>
        <p:nvSpPr>
          <p:cNvPr id="14" name="Rectangle 11"/>
          <p:cNvSpPr>
            <a:spLocks noChangeArrowheads="1"/>
          </p:cNvSpPr>
          <p:nvPr userDrawn="1"/>
        </p:nvSpPr>
        <p:spPr bwMode="auto">
          <a:xfrm>
            <a:off x="8294085" y="6661678"/>
            <a:ext cx="55464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eaLnBrk="0" hangingPunct="0"/>
            <a:r>
              <a:rPr lang="en-US" sz="600" dirty="0">
                <a:solidFill>
                  <a:srgbClr val="000000"/>
                </a:solidFill>
              </a:rPr>
              <a:t>© </a:t>
            </a:r>
            <a:r>
              <a:rPr lang="en-US" sz="600" dirty="0" smtClean="0">
                <a:solidFill>
                  <a:srgbClr val="000000"/>
                </a:solidFill>
              </a:rPr>
              <a:t>2011 </a:t>
            </a:r>
            <a:r>
              <a:rPr lang="en-US" sz="600" dirty="0">
                <a:solidFill>
                  <a:srgbClr val="000000"/>
                </a:solidFill>
              </a:rPr>
              <a:t>FSG</a:t>
            </a:r>
          </a:p>
        </p:txBody>
      </p:sp>
    </p:spTree>
    <p:extLst>
      <p:ext uri="{BB962C8B-B14F-4D97-AF65-F5344CB8AC3E}">
        <p14:creationId xmlns:p14="http://schemas.microsoft.com/office/powerpoint/2010/main" val="106345858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New FSG Layout - no grey box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660058"/>
      </p:ext>
    </p:extLst>
  </p:cSld>
  <p:clrMapOvr>
    <a:masterClrMapping/>
  </p:clrMapOv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12700" y="2057399"/>
            <a:ext cx="9171432" cy="2560320"/>
          </a:xfrm>
          <a:prstGeom prst="rect">
            <a:avLst/>
          </a:prstGeom>
          <a:solidFill>
            <a:srgbClr val="005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005AAA"/>
              </a:solidFill>
            </a:endParaRPr>
          </a:p>
        </p:txBody>
      </p:sp>
      <p:sp>
        <p:nvSpPr>
          <p:cNvPr id="8" name="Rectangle 7"/>
          <p:cNvSpPr/>
          <p:nvPr userDrawn="1"/>
        </p:nvSpPr>
        <p:spPr>
          <a:xfrm>
            <a:off x="104589" y="717180"/>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5" name="Title 1"/>
          <p:cNvSpPr>
            <a:spLocks noGrp="1"/>
          </p:cNvSpPr>
          <p:nvPr>
            <p:ph type="ctrTitle" hasCustomPrompt="1"/>
          </p:nvPr>
        </p:nvSpPr>
        <p:spPr>
          <a:xfrm>
            <a:off x="347472" y="2356971"/>
            <a:ext cx="7772400" cy="1197091"/>
          </a:xfrm>
          <a:prstGeom prst="rect">
            <a:avLst/>
          </a:prstGeom>
        </p:spPr>
        <p:txBody>
          <a:bodyPr anchor="b"/>
          <a:lstStyle>
            <a:lvl1pPr>
              <a:defRPr sz="4000">
                <a:solidFill>
                  <a:schemeClr val="bg1"/>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3564707"/>
            <a:ext cx="7772400" cy="719639"/>
          </a:xfrm>
          <a:prstGeom prst="rect">
            <a:avLst/>
          </a:prstGeom>
        </p:spPr>
        <p:txBody>
          <a:bodyPr/>
          <a:lstStyle>
            <a:lvl1pPr marL="0" indent="0" algn="l">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Prepared for [client x]  |  January 19, 2015</a:t>
            </a:r>
            <a:endParaRPr lang="en-US" dirty="0"/>
          </a:p>
        </p:txBody>
      </p:sp>
      <p:sp>
        <p:nvSpPr>
          <p:cNvPr id="9" name="Rectangle 8"/>
          <p:cNvSpPr/>
          <p:nvPr userDrawn="1"/>
        </p:nvSpPr>
        <p:spPr>
          <a:xfrm>
            <a:off x="8087343" y="6544239"/>
            <a:ext cx="1060757"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31518"/>
            <a:ext cx="3978975" cy="1055812"/>
          </a:xfrm>
          <a:prstGeom prst="rect">
            <a:avLst/>
          </a:prstGeom>
        </p:spPr>
      </p:pic>
      <p:pic>
        <p:nvPicPr>
          <p:cNvPr id="11" name="Picture 10" descr="FSG_locations list with pic back 2_Mumbai.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604383"/>
            <a:ext cx="8229600" cy="135405"/>
          </a:xfrm>
          <a:prstGeom prst="rect">
            <a:avLst/>
          </a:prstGeom>
        </p:spPr>
      </p:pic>
    </p:spTree>
    <p:extLst>
      <p:ext uri="{BB962C8B-B14F-4D97-AF65-F5344CB8AC3E}">
        <p14:creationId xmlns:p14="http://schemas.microsoft.com/office/powerpoint/2010/main" val="279528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8" name="Rectangle 7"/>
          <p:cNvSpPr/>
          <p:nvPr userDrawn="1"/>
        </p:nvSpPr>
        <p:spPr>
          <a:xfrm>
            <a:off x="104589" y="717180"/>
            <a:ext cx="8815294"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5" name="Title 1"/>
          <p:cNvSpPr>
            <a:spLocks noGrp="1"/>
          </p:cNvSpPr>
          <p:nvPr>
            <p:ph type="ctrTitle" hasCustomPrompt="1"/>
          </p:nvPr>
        </p:nvSpPr>
        <p:spPr>
          <a:xfrm>
            <a:off x="347472" y="1377832"/>
            <a:ext cx="7772400" cy="1197091"/>
          </a:xfrm>
          <a:prstGeom prst="rect">
            <a:avLst/>
          </a:prstGeom>
        </p:spPr>
        <p:txBody>
          <a:bodyPr anchor="b"/>
          <a:lstStyle>
            <a:lvl1pPr>
              <a:defRPr sz="4000">
                <a:solidFill>
                  <a:srgbClr val="005AAA"/>
                </a:solidFill>
              </a:defRPr>
            </a:lvl1pPr>
          </a:lstStyle>
          <a:p>
            <a:r>
              <a:rPr lang="en-US" dirty="0" smtClean="0"/>
              <a:t>Presentation Title</a:t>
            </a:r>
            <a:endParaRPr lang="en-US" dirty="0"/>
          </a:p>
        </p:txBody>
      </p:sp>
      <p:sp>
        <p:nvSpPr>
          <p:cNvPr id="16" name="Subtitle 2"/>
          <p:cNvSpPr>
            <a:spLocks noGrp="1"/>
          </p:cNvSpPr>
          <p:nvPr>
            <p:ph type="subTitle" idx="1" hasCustomPrompt="1"/>
          </p:nvPr>
        </p:nvSpPr>
        <p:spPr>
          <a:xfrm>
            <a:off x="347472" y="2585573"/>
            <a:ext cx="7772400" cy="719639"/>
          </a:xfrm>
          <a:prstGeom prst="rect">
            <a:avLst/>
          </a:prstGeo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client name, date</a:t>
            </a:r>
          </a:p>
        </p:txBody>
      </p:sp>
      <p:sp>
        <p:nvSpPr>
          <p:cNvPr id="9" name="Rectangle 8"/>
          <p:cNvSpPr/>
          <p:nvPr userDrawn="1"/>
        </p:nvSpPr>
        <p:spPr>
          <a:xfrm>
            <a:off x="8097974" y="6544239"/>
            <a:ext cx="1046025" cy="313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0" name="Picture 9" descr="woman weaving on loom.jpg"/>
          <p:cNvPicPr>
            <a:picLocks noChangeAspect="1"/>
          </p:cNvPicPr>
          <p:nvPr userDrawn="1"/>
        </p:nvPicPr>
        <p:blipFill rotWithShape="1">
          <a:blip r:embed="rId2">
            <a:extLst>
              <a:ext uri="{28A0092B-C50C-407E-A947-70E740481C1C}">
                <a14:useLocalDpi xmlns:a14="http://schemas.microsoft.com/office/drawing/2010/main" val="0"/>
              </a:ext>
            </a:extLst>
          </a:blip>
          <a:srcRect t="31549" b="35279"/>
          <a:stretch/>
        </p:blipFill>
        <p:spPr>
          <a:xfrm>
            <a:off x="2" y="3421495"/>
            <a:ext cx="9150091" cy="303305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2" y="231518"/>
            <a:ext cx="3978975" cy="1055812"/>
          </a:xfrm>
          <a:prstGeom prst="rect">
            <a:avLst/>
          </a:prstGeom>
        </p:spPr>
      </p:pic>
      <p:pic>
        <p:nvPicPr>
          <p:cNvPr id="11" name="Picture 10" descr="FSG_locations list with pic back 2_Mumbai.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604383"/>
            <a:ext cx="8229600" cy="135405"/>
          </a:xfrm>
          <a:prstGeom prst="rect">
            <a:avLst/>
          </a:prstGeom>
        </p:spPr>
      </p:pic>
    </p:spTree>
    <p:extLst>
      <p:ext uri="{BB962C8B-B14F-4D97-AF65-F5344CB8AC3E}">
        <p14:creationId xmlns:p14="http://schemas.microsoft.com/office/powerpoint/2010/main" val="23006641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6357403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40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228600" y="46617"/>
            <a:ext cx="8686800" cy="1005840"/>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228600" y="11430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228600" y="1067398"/>
            <a:ext cx="8686800" cy="0"/>
          </a:xfrm>
          <a:prstGeom prst="line">
            <a:avLst/>
          </a:prstGeom>
          <a:ln w="28575" cmpd="sng">
            <a:solidFill>
              <a:srgbClr val="AAAA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06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9" Type="http://schemas.openxmlformats.org/officeDocument/2006/relationships/slideLayout" Target="../slideLayouts/slideLayout151.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34" Type="http://schemas.openxmlformats.org/officeDocument/2006/relationships/slideLayout" Target="../slideLayouts/slideLayout146.xml"/><Relationship Id="rId42" Type="http://schemas.openxmlformats.org/officeDocument/2006/relationships/slideLayout" Target="../slideLayouts/slideLayout154.xml"/><Relationship Id="rId47" Type="http://schemas.openxmlformats.org/officeDocument/2006/relationships/vmlDrawing" Target="../drawings/vmlDrawing22.vml"/><Relationship Id="rId50" Type="http://schemas.openxmlformats.org/officeDocument/2006/relationships/image" Target="../media/image1.emf"/><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theme" Target="../theme/theme10.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41" Type="http://schemas.openxmlformats.org/officeDocument/2006/relationships/slideLayout" Target="../slideLayouts/slideLayout153.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oleObject" Target="../embeddings/oleObject22.bin"/><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tags" Target="../tags/tag23.xml"/><Relationship Id="rId8"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9" Type="http://schemas.openxmlformats.org/officeDocument/2006/relationships/tags" Target="../tags/tag26.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38" Type="http://schemas.openxmlformats.org/officeDocument/2006/relationships/vmlDrawing" Target="../drawings/vmlDrawing25.v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41" Type="http://schemas.openxmlformats.org/officeDocument/2006/relationships/image" Target="../media/image1.emf"/><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37" Type="http://schemas.openxmlformats.org/officeDocument/2006/relationships/theme" Target="../theme/theme11.xml"/><Relationship Id="rId40" Type="http://schemas.openxmlformats.org/officeDocument/2006/relationships/oleObject" Target="../embeddings/oleObject25.bin"/><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slideLayout" Target="../slideLayouts/slideLayout193.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2.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image" Target="../media/image1.emf"/><Relationship Id="rId2" Type="http://schemas.openxmlformats.org/officeDocument/2006/relationships/slideLayout" Target="../slideLayouts/slideLayout195.xml"/><Relationship Id="rId16" Type="http://schemas.openxmlformats.org/officeDocument/2006/relationships/oleObject" Target="../embeddings/oleObject27.bin"/><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ags" Target="../tags/tag2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vmlDrawing" Target="../drawings/vmlDrawing27.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26" Type="http://schemas.openxmlformats.org/officeDocument/2006/relationships/slideLayout" Target="../slideLayouts/slideLayout231.xml"/><Relationship Id="rId3" Type="http://schemas.openxmlformats.org/officeDocument/2006/relationships/slideLayout" Target="../slideLayouts/slideLayout208.xml"/><Relationship Id="rId21" Type="http://schemas.openxmlformats.org/officeDocument/2006/relationships/slideLayout" Target="../slideLayouts/slideLayout226.xml"/><Relationship Id="rId34" Type="http://schemas.openxmlformats.org/officeDocument/2006/relationships/image" Target="../media/image1.emf"/><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slideLayout" Target="../slideLayouts/slideLayout230.xml"/><Relationship Id="rId33" Type="http://schemas.openxmlformats.org/officeDocument/2006/relationships/oleObject" Target="../embeddings/oleObject28.bin"/><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29" Type="http://schemas.openxmlformats.org/officeDocument/2006/relationships/slideLayout" Target="../slideLayouts/slideLayout234.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slideLayout" Target="../slideLayouts/slideLayout229.xml"/><Relationship Id="rId32" Type="http://schemas.openxmlformats.org/officeDocument/2006/relationships/tags" Target="../tags/tag29.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slideLayout" Target="../slideLayouts/slideLayout228.xml"/><Relationship Id="rId28" Type="http://schemas.openxmlformats.org/officeDocument/2006/relationships/slideLayout" Target="../slideLayouts/slideLayout233.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31" Type="http://schemas.openxmlformats.org/officeDocument/2006/relationships/vmlDrawing" Target="../drawings/vmlDrawing28.v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 Id="rId27" Type="http://schemas.openxmlformats.org/officeDocument/2006/relationships/slideLayout" Target="../slideLayouts/slideLayout232.xml"/><Relationship Id="rId30"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vmlDrawing" Target="../drawings/vmlDrawing3.vml"/><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vmlDrawing" Target="../drawings/vmlDrawing4.v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oleObject" Target="../embeddings/oleObject4.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emf"/><Relationship Id="rId5" Type="http://schemas.openxmlformats.org/officeDocument/2006/relationships/slideLayout" Target="../slideLayouts/slideLayout40.xml"/><Relationship Id="rId10" Type="http://schemas.openxmlformats.org/officeDocument/2006/relationships/oleObject" Target="../embeddings/oleObject7.bin"/><Relationship Id="rId4" Type="http://schemas.openxmlformats.org/officeDocument/2006/relationships/slideLayout" Target="../slideLayouts/slideLayout39.xml"/><Relationship Id="rId9"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tags" Target="../tags/tag1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vmlDrawing" Target="../drawings/vmlDrawing9.v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oleObject" Target="../embeddings/oleObject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tags" Target="../tags/tag1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vmlDrawing" Target="../drawings/vmlDrawing12.v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heme" Target="../theme/theme7.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image" Target="../media/image1.emf"/><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oleObject" Target="../embeddings/oleObject12.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oleObject" Target="../embeddings/oleObject15.bin"/><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ags" Target="../tags/tag16.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vmlDrawing" Target="../drawings/vmlDrawing15.vml"/><Relationship Id="rId5" Type="http://schemas.openxmlformats.org/officeDocument/2006/relationships/slideLayout" Target="../slideLayouts/slideLayout92.xml"/><Relationship Id="rId10" Type="http://schemas.openxmlformats.org/officeDocument/2006/relationships/theme" Target="../theme/theme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vmlDrawing" Target="../drawings/vmlDrawing17.vml"/><Relationship Id="rId3" Type="http://schemas.openxmlformats.org/officeDocument/2006/relationships/slideLayout" Target="../slideLayouts/slideLayout99.xml"/><Relationship Id="rId21" Type="http://schemas.openxmlformats.org/officeDocument/2006/relationships/image" Target="../media/image7.emf"/><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oleObject" Target="../embeddings/oleObject17.bin"/><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tags" Target="../tags/tag18.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289786313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01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592"/>
                        <a:ext cx="1587" cy="1587"/>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18" r:id="rId1"/>
    <p:sldLayoutId id="2147483819" r:id="rId2"/>
    <p:sldLayoutId id="2147484298" r:id="rId3"/>
    <p:sldLayoutId id="2147484510" r:id="rId4"/>
    <p:sldLayoutId id="2147484511"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8"/>
            </p:custDataLst>
            <p:extLst>
              <p:ext uri="{D42A27DB-BD31-4B8C-83A1-F6EECF244321}">
                <p14:modId xmlns:p14="http://schemas.microsoft.com/office/powerpoint/2010/main" val="195957992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8145"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722689011"/>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9" r:id="rId15"/>
    <p:sldLayoutId id="2147484340" r:id="rId16"/>
    <p:sldLayoutId id="2147484341" r:id="rId17"/>
    <p:sldLayoutId id="2147484342" r:id="rId18"/>
    <p:sldLayoutId id="2147484343" r:id="rId19"/>
    <p:sldLayoutId id="2147484344" r:id="rId20"/>
    <p:sldLayoutId id="2147484345" r:id="rId21"/>
    <p:sldLayoutId id="2147484346" r:id="rId22"/>
    <p:sldLayoutId id="2147484347" r:id="rId23"/>
    <p:sldLayoutId id="2147484348" r:id="rId24"/>
    <p:sldLayoutId id="2147484349" r:id="rId25"/>
    <p:sldLayoutId id="2147484350" r:id="rId26"/>
    <p:sldLayoutId id="2147484351" r:id="rId27"/>
    <p:sldLayoutId id="2147484352" r:id="rId28"/>
    <p:sldLayoutId id="2147484353" r:id="rId29"/>
    <p:sldLayoutId id="2147484354" r:id="rId30"/>
    <p:sldLayoutId id="2147484355" r:id="rId31"/>
    <p:sldLayoutId id="2147484356" r:id="rId32"/>
    <p:sldLayoutId id="2147484357" r:id="rId33"/>
    <p:sldLayoutId id="2147484358" r:id="rId34"/>
    <p:sldLayoutId id="2147484359" r:id="rId35"/>
    <p:sldLayoutId id="2147484360" r:id="rId36"/>
    <p:sldLayoutId id="2147484361" r:id="rId37"/>
    <p:sldLayoutId id="2147484362" r:id="rId38"/>
    <p:sldLayoutId id="2147484363" r:id="rId39"/>
    <p:sldLayoutId id="2147484364" r:id="rId40"/>
    <p:sldLayoutId id="2147484365" r:id="rId41"/>
    <p:sldLayoutId id="2147484366" r:id="rId42"/>
    <p:sldLayoutId id="2147484367" r:id="rId43"/>
    <p:sldLayoutId id="2147484368" r:id="rId44"/>
    <p:sldLayoutId id="2147484369" r:id="rId45"/>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9"/>
            </p:custDataLst>
            <p:extLst>
              <p:ext uri="{D42A27DB-BD31-4B8C-83A1-F6EECF244321}">
                <p14:modId xmlns:p14="http://schemas.microsoft.com/office/powerpoint/2010/main" val="130700419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28384"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829567227"/>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 id="2147484417" r:id="rId31"/>
    <p:sldLayoutId id="2147484418" r:id="rId32"/>
    <p:sldLayoutId id="2147484419" r:id="rId33"/>
    <p:sldLayoutId id="2147484420" r:id="rId34"/>
    <p:sldLayoutId id="2147484421" r:id="rId35"/>
    <p:sldLayoutId id="2147484422" r:id="rId3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extLst>
              <p:ext uri="{D42A27DB-BD31-4B8C-83A1-F6EECF244321}">
                <p14:modId xmlns:p14="http://schemas.microsoft.com/office/powerpoint/2010/main" val="350076592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3555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242528319"/>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2"/>
            </p:custDataLst>
            <p:extLst>
              <p:ext uri="{D42A27DB-BD31-4B8C-83A1-F6EECF244321}">
                <p14:modId xmlns:p14="http://schemas.microsoft.com/office/powerpoint/2010/main" val="250950653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53983" name="think-cell Slide" r:id="rId33" imgW="270" imgH="270" progId="TCLayout.ActiveDocument.1">
                  <p:embed/>
                </p:oleObj>
              </mc:Choice>
              <mc:Fallback>
                <p:oleObj name="think-cell Slide" r:id="rId33" imgW="270" imgH="270" progId="TCLayout.ActiveDocument.1">
                  <p:embed/>
                  <p:pic>
                    <p:nvPicPr>
                      <p:cNvPr id="0" name=""/>
                      <p:cNvPicPr/>
                      <p:nvPr/>
                    </p:nvPicPr>
                    <p:blipFill>
                      <a:blip r:embed="rId34"/>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126071988"/>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 id="2147484501" r:id="rId21"/>
    <p:sldLayoutId id="2147484502" r:id="rId22"/>
    <p:sldLayoutId id="2147484503" r:id="rId23"/>
    <p:sldLayoutId id="2147484504" r:id="rId24"/>
    <p:sldLayoutId id="2147484505" r:id="rId25"/>
    <p:sldLayoutId id="2147484506" r:id="rId26"/>
    <p:sldLayoutId id="2147484507" r:id="rId27"/>
    <p:sldLayoutId id="2147484508" r:id="rId28"/>
    <p:sldLayoutId id="2147484509" r:id="rId29"/>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40000"/>
            <a:lumOff val="6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2493674736"/>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6364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92"/>
                        <a:ext cx="1587" cy="1587"/>
                      </a:xfrm>
                      <a:prstGeom prst="rect">
                        <a:avLst/>
                      </a:prstGeom>
                    </p:spPr>
                  </p:pic>
                </p:oleObj>
              </mc:Fallback>
            </mc:AlternateContent>
          </a:graphicData>
        </a:graphic>
      </p:graphicFrame>
      <p:pic>
        <p:nvPicPr>
          <p:cNvPr id="1026" name="Picture 4" descr="FSG_Background_Fix.jpg"/>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303213" y="-9525"/>
            <a:ext cx="8558212" cy="1117600"/>
          </a:xfrm>
          <a:prstGeom prst="rect">
            <a:avLst/>
          </a:prstGeom>
          <a:solidFill>
            <a:schemeClr val="bg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lang="en-US">
              <a:solidFill>
                <a:srgbClr val="C1C6C8"/>
              </a:solidFill>
            </a:endParaRPr>
          </a:p>
        </p:txBody>
      </p:sp>
      <p:sp>
        <p:nvSpPr>
          <p:cNvPr id="6" name="Slide Number Placeholder 5"/>
          <p:cNvSpPr>
            <a:spLocks noGrp="1"/>
          </p:cNvSpPr>
          <p:nvPr>
            <p:ph type="sldNum" sz="quarter" idx="4"/>
          </p:nvPr>
        </p:nvSpPr>
        <p:spPr>
          <a:xfrm>
            <a:off x="8335963" y="6438904"/>
            <a:ext cx="525462" cy="365125"/>
          </a:xfrm>
          <a:prstGeom prst="rect">
            <a:avLst/>
          </a:prstGeom>
        </p:spPr>
        <p:txBody>
          <a:bodyPr vert="horz" lIns="0" tIns="0" rIns="0" bIns="0" rtlCol="0" anchor="ctr"/>
          <a:lstStyle>
            <a:lvl1pPr algn="r" fontAlgn="auto">
              <a:spcBef>
                <a:spcPts val="0"/>
              </a:spcBef>
              <a:spcAft>
                <a:spcPts val="0"/>
              </a:spcAft>
              <a:defRPr sz="1200" b="1" i="0" smtClean="0">
                <a:ln>
                  <a:noFill/>
                </a:ln>
                <a:solidFill>
                  <a:srgbClr val="253746"/>
                </a:solidFill>
                <a:latin typeface="Arial"/>
                <a:cs typeface="Arial"/>
              </a:defRPr>
            </a:lvl1pPr>
          </a:lstStyle>
          <a:p>
            <a:pPr defTabSz="457200">
              <a:defRPr/>
            </a:pPr>
            <a:fld id="{548D3A7A-DE80-40DF-A0D3-BA1C77013DB5}" type="slidenum">
              <a:rPr lang="en-US"/>
              <a:pPr defTabSz="457200">
                <a:defRPr/>
              </a:pPr>
              <a:t>‹#›</a:t>
            </a:fld>
            <a:endParaRPr lang="en-US" dirty="0"/>
          </a:p>
        </p:txBody>
      </p:sp>
      <p:pic>
        <p:nvPicPr>
          <p:cNvPr id="1033" name="Picture 9" descr="CIF-icon-RGB"/>
          <p:cNvPicPr>
            <a:picLocks noChangeAspect="1" noChangeArrowheads="1"/>
          </p:cNvPicPr>
          <p:nvPr/>
        </p:nvPicPr>
        <p:blipFill>
          <a:blip r:embed="rId8"/>
          <a:srcRect/>
          <a:stretch>
            <a:fillRect/>
          </a:stretch>
        </p:blipFill>
        <p:spPr bwMode="auto">
          <a:xfrm>
            <a:off x="358777" y="7942"/>
            <a:ext cx="1050925" cy="1050925"/>
          </a:xfrm>
          <a:prstGeom prst="rect">
            <a:avLst/>
          </a:prstGeom>
          <a:noFill/>
          <a:ln w="9525">
            <a:noFill/>
            <a:miter lim="800000"/>
            <a:headEnd/>
            <a:tailEnd/>
          </a:ln>
        </p:spPr>
      </p:pic>
      <p:sp>
        <p:nvSpPr>
          <p:cNvPr id="1030" name="Title Placeholder 1"/>
          <p:cNvSpPr>
            <a:spLocks noGrp="1"/>
          </p:cNvSpPr>
          <p:nvPr>
            <p:ph type="title"/>
          </p:nvPr>
        </p:nvSpPr>
        <p:spPr bwMode="auto">
          <a:xfrm>
            <a:off x="1422402" y="79375"/>
            <a:ext cx="7326313" cy="901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96875" y="1201742"/>
            <a:ext cx="8351838" cy="3883025"/>
          </a:xfrm>
          <a:prstGeom prst="rect">
            <a:avLst/>
          </a:prstGeom>
          <a:noFill/>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217488" y="6516692"/>
            <a:ext cx="5156200" cy="230187"/>
          </a:xfrm>
          <a:prstGeom prst="rect">
            <a:avLst/>
          </a:prstGeom>
          <a:noFill/>
        </p:spPr>
        <p:txBody>
          <a:bodyPr>
            <a:spAutoFit/>
          </a:bodyPr>
          <a:lstStyle/>
          <a:p>
            <a:pPr defTabSz="457200" fontAlgn="auto">
              <a:spcBef>
                <a:spcPts val="0"/>
              </a:spcBef>
              <a:spcAft>
                <a:spcPts val="0"/>
              </a:spcAft>
              <a:defRPr/>
            </a:pPr>
            <a:r>
              <a:rPr lang="en-US" sz="900" dirty="0">
                <a:solidFill>
                  <a:srgbClr val="332F21"/>
                </a:solidFill>
                <a:latin typeface="Arial"/>
              </a:rPr>
              <a:t>An Initiative of FSG and Aspen Institute Forum for Community Solutions</a:t>
            </a:r>
          </a:p>
        </p:txBody>
      </p:sp>
    </p:spTree>
    <p:extLst>
      <p:ext uri="{BB962C8B-B14F-4D97-AF65-F5344CB8AC3E}">
        <p14:creationId xmlns:p14="http://schemas.microsoft.com/office/powerpoint/2010/main" val="3680653300"/>
      </p:ext>
    </p:extLst>
  </p:cSld>
  <p:clrMap bg1="dk1" tx1="lt1" bg2="dk2" tx2="lt2" accent1="accent1" accent2="accent2" accent3="accent3" accent4="accent4" accent5="accent5" accent6="accent6" hlink="hlink" folHlink="folHlink"/>
  <p:sldLayoutIdLst>
    <p:sldLayoutId id="2147483852" r:id="rId1"/>
  </p:sldLayoutIdLst>
  <p:hf hdr="0" ftr="0" dt="0"/>
  <p:txStyles>
    <p:titleStyle>
      <a:lvl1pPr algn="l" defTabSz="457200" rtl="0" fontAlgn="base">
        <a:lnSpc>
          <a:spcPts val="2200"/>
        </a:lnSpc>
        <a:spcBef>
          <a:spcPct val="0"/>
        </a:spcBef>
        <a:spcAft>
          <a:spcPct val="0"/>
        </a:spcAft>
        <a:defRPr sz="2000" b="1" kern="1200">
          <a:solidFill>
            <a:schemeClr val="tx2"/>
          </a:solidFill>
          <a:latin typeface="Arial"/>
          <a:ea typeface="Gotham Rounded Medium"/>
          <a:cs typeface="Gotham Rounded Medium"/>
        </a:defRPr>
      </a:lvl1pPr>
      <a:lvl2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2pPr>
      <a:lvl3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3pPr>
      <a:lvl4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4pPr>
      <a:lvl5pPr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5pPr>
      <a:lvl6pPr marL="4572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6pPr>
      <a:lvl7pPr marL="9144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7pPr>
      <a:lvl8pPr marL="13716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8pPr>
      <a:lvl9pPr marL="1828800" algn="l" defTabSz="457200" rtl="0" fontAlgn="base">
        <a:lnSpc>
          <a:spcPts val="2200"/>
        </a:lnSpc>
        <a:spcBef>
          <a:spcPct val="0"/>
        </a:spcBef>
        <a:spcAft>
          <a:spcPct val="0"/>
        </a:spcAft>
        <a:defRPr sz="2000" b="1">
          <a:solidFill>
            <a:schemeClr val="tx2"/>
          </a:solidFill>
          <a:latin typeface="Arial" charset="0"/>
          <a:ea typeface="Gotham Rounded Medium"/>
          <a:cs typeface="Gotham Rounded Medium"/>
        </a:defRPr>
      </a:lvl9pPr>
    </p:titleStyle>
    <p:bodyStyle>
      <a:lvl1pPr algn="l" defTabSz="457200" rtl="0" fontAlgn="base">
        <a:lnSpc>
          <a:spcPts val="2000"/>
        </a:lnSpc>
        <a:spcBef>
          <a:spcPts val="1500"/>
        </a:spcBef>
        <a:spcAft>
          <a:spcPct val="0"/>
        </a:spcAft>
        <a:buClr>
          <a:schemeClr val="bg1"/>
        </a:buClr>
        <a:buSzPct val="25000"/>
        <a:buFont typeface="Arial" charset="0"/>
        <a:buChar char="•"/>
        <a:defRPr sz="1100" b="1" kern="1200" spc="50">
          <a:solidFill>
            <a:schemeClr val="bg2"/>
          </a:solidFill>
          <a:latin typeface="Arial Black"/>
          <a:ea typeface="+mn-ea"/>
          <a:cs typeface="Arial Black"/>
        </a:defRPr>
      </a:lvl1pPr>
      <a:lvl2pPr marL="166688" indent="-166688" algn="l" defTabSz="457200" rtl="0" fontAlgn="base">
        <a:lnSpc>
          <a:spcPts val="1900"/>
        </a:lnSpc>
        <a:spcBef>
          <a:spcPts val="1200"/>
        </a:spcBef>
        <a:spcAft>
          <a:spcPct val="0"/>
        </a:spcAft>
        <a:buClr>
          <a:schemeClr val="accent1"/>
        </a:buClr>
        <a:buSzPct val="100000"/>
        <a:buFont typeface="Arial" charset="0"/>
        <a:buChar char="•"/>
        <a:defRPr sz="1500" kern="1200">
          <a:solidFill>
            <a:schemeClr val="bg1"/>
          </a:solidFill>
          <a:latin typeface="Arial"/>
          <a:ea typeface="+mn-ea"/>
          <a:cs typeface="Arial"/>
        </a:defRPr>
      </a:lvl2pPr>
      <a:lvl3pPr marL="341313" indent="-165100" algn="l" defTabSz="457200" rtl="0" fontAlgn="base">
        <a:lnSpc>
          <a:spcPts val="1700"/>
        </a:lnSpc>
        <a:spcBef>
          <a:spcPts val="1000"/>
        </a:spcBef>
        <a:spcAft>
          <a:spcPct val="0"/>
        </a:spcAft>
        <a:buSzPct val="100000"/>
        <a:buFont typeface="Arial" charset="0"/>
        <a:buChar char="•"/>
        <a:defRPr sz="1300" kern="1200">
          <a:solidFill>
            <a:schemeClr val="bg1"/>
          </a:solidFill>
          <a:latin typeface="Arial"/>
          <a:ea typeface="+mn-ea"/>
          <a:cs typeface="Arial"/>
        </a:defRPr>
      </a:lvl3pPr>
      <a:lvl4pPr marL="515938" indent="-174625" algn="l" defTabSz="45720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4pPr>
      <a:lvl5pPr marL="684213" indent="-166688" algn="l" defTabSz="628650" rtl="0" fontAlgn="base">
        <a:lnSpc>
          <a:spcPts val="1700"/>
        </a:lnSpc>
        <a:spcBef>
          <a:spcPts val="1000"/>
        </a:spcBef>
        <a:spcAft>
          <a:spcPct val="0"/>
        </a:spcAft>
        <a:buClr>
          <a:schemeClr val="bg1"/>
        </a:buClr>
        <a:buSzPct val="100000"/>
        <a:buFont typeface="Lucida Grande"/>
        <a:buChar char="-"/>
        <a:defRPr sz="13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10346"/>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7"/>
            </p:custDataLst>
            <p:extLst>
              <p:ext uri="{D42A27DB-BD31-4B8C-83A1-F6EECF244321}">
                <p14:modId xmlns:p14="http://schemas.microsoft.com/office/powerpoint/2010/main" val="282451248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55682"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928834715"/>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853327824"/>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5875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25653987"/>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6"/>
            </p:custDataLst>
            <p:extLst>
              <p:ext uri="{D42A27DB-BD31-4B8C-83A1-F6EECF244321}">
                <p14:modId xmlns:p14="http://schemas.microsoft.com/office/powerpoint/2010/main" val="337594078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0802"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92502441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 id="2147484151" r:id="rId18"/>
    <p:sldLayoutId id="2147484152" r:id="rId19"/>
    <p:sldLayoutId id="2147484153" r:id="rId20"/>
    <p:sldLayoutId id="2147484154" r:id="rId21"/>
    <p:sldLayoutId id="2147484155" r:id="rId22"/>
    <p:sldLayoutId id="2147484156" r:id="rId2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6"/>
            </p:custDataLst>
            <p:extLst>
              <p:ext uri="{D42A27DB-BD31-4B8C-83A1-F6EECF244321}">
                <p14:modId xmlns:p14="http://schemas.microsoft.com/office/powerpoint/2010/main" val="268935600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3874"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2518719643"/>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 id="2147484179" r:id="rId21"/>
    <p:sldLayoutId id="2147484180" r:id="rId22"/>
    <p:sldLayoutId id="2147484181" r:id="rId2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265940785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85377"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9" y="1592"/>
                        <a:ext cx="1587" cy="1587"/>
                      </a:xfrm>
                      <a:prstGeom prst="rect">
                        <a:avLst/>
                      </a:prstGeom>
                    </p:spPr>
                  </p:pic>
                </p:oleObj>
              </mc:Fallback>
            </mc:AlternateContent>
          </a:graphicData>
        </a:graphic>
      </p:graphicFrame>
    </p:spTree>
    <p:extLst>
      <p:ext uri="{BB962C8B-B14F-4D97-AF65-F5344CB8AC3E}">
        <p14:creationId xmlns:p14="http://schemas.microsoft.com/office/powerpoint/2010/main" val="308428260"/>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1" r:id="rId8"/>
    <p:sldLayoutId id="2147484242"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54127576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13026"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9" y="1592"/>
                        <a:ext cx="1587" cy="1587"/>
                      </a:xfrm>
                      <a:prstGeom prst="rect">
                        <a:avLst/>
                      </a:prstGeom>
                    </p:spPr>
                  </p:pic>
                </p:oleObj>
              </mc:Fallback>
            </mc:AlternateContent>
          </a:graphicData>
        </a:graphic>
      </p:graphicFrame>
      <p:sp>
        <p:nvSpPr>
          <p:cNvPr id="15" name="Rectangle 12"/>
          <p:cNvSpPr>
            <a:spLocks noChangeArrowheads="1"/>
          </p:cNvSpPr>
          <p:nvPr/>
        </p:nvSpPr>
        <p:spPr bwMode="auto">
          <a:xfrm>
            <a:off x="8804030" y="6611783"/>
            <a:ext cx="339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defTabSz="457200" eaLnBrk="0" fontAlgn="auto" hangingPunct="0">
              <a:spcBef>
                <a:spcPts val="0"/>
              </a:spcBef>
              <a:spcAft>
                <a:spcPts val="0"/>
              </a:spcAft>
            </a:pPr>
            <a:fld id="{090EB062-F74A-48E3-949C-AE146B96ACCE}" type="slidenum">
              <a:rPr lang="en-US" sz="1000">
                <a:solidFill>
                  <a:srgbClr val="AAAAAA"/>
                </a:solidFill>
                <a:latin typeface="Arial" panose="020B0604020202020204" pitchFamily="34" charset="0"/>
                <a:cs typeface="Arial" panose="020B0604020202020204" pitchFamily="34" charset="0"/>
              </a:rPr>
              <a:pPr algn="ctr" defTabSz="457200" eaLnBrk="0" fontAlgn="auto" hangingPunct="0">
                <a:spcBef>
                  <a:spcPts val="0"/>
                </a:spcBef>
                <a:spcAft>
                  <a:spcPts val="0"/>
                </a:spcAft>
              </a:pPr>
              <a:t>‹#›</a:t>
            </a:fld>
            <a:endParaRPr lang="en-US" sz="1000" dirty="0">
              <a:solidFill>
                <a:srgbClr val="AAAAAA"/>
              </a:solidFill>
              <a:latin typeface="Arial" panose="020B0604020202020204" pitchFamily="34" charset="0"/>
              <a:cs typeface="Arial" panose="020B0604020202020204" pitchFamily="34" charset="0"/>
            </a:endParaRPr>
          </a:p>
        </p:txBody>
      </p:sp>
      <p:sp>
        <p:nvSpPr>
          <p:cNvPr id="16" name="TextBox 15"/>
          <p:cNvSpPr txBox="1"/>
          <p:nvPr/>
        </p:nvSpPr>
        <p:spPr>
          <a:xfrm>
            <a:off x="8035281" y="6611783"/>
            <a:ext cx="770687" cy="246221"/>
          </a:xfrm>
          <a:prstGeom prst="rect">
            <a:avLst/>
          </a:prstGeom>
          <a:noFill/>
        </p:spPr>
        <p:txBody>
          <a:bodyPr wrap="square" rtlCol="0" anchor="t">
            <a:spAutoFit/>
          </a:bodyPr>
          <a:lstStyle/>
          <a:p>
            <a:pPr algn="r" defTabSz="457200" fontAlgn="auto">
              <a:spcBef>
                <a:spcPts val="0"/>
              </a:spcBef>
              <a:spcAft>
                <a:spcPts val="0"/>
              </a:spcAft>
            </a:pPr>
            <a:r>
              <a:rPr lang="en-US" sz="1000" dirty="0" smtClean="0">
                <a:solidFill>
                  <a:srgbClr val="AAAAAA"/>
                </a:solidFill>
                <a:latin typeface="Arial" panose="020B0604020202020204" pitchFamily="34" charset="0"/>
                <a:cs typeface="Arial" panose="020B0604020202020204" pitchFamily="34" charset="0"/>
              </a:rPr>
              <a:t>© FSG </a:t>
            </a:r>
          </a:p>
        </p:txBody>
      </p:sp>
      <p:sp>
        <p:nvSpPr>
          <p:cNvPr id="17" name="TextBox 16"/>
          <p:cNvSpPr txBox="1"/>
          <p:nvPr/>
        </p:nvSpPr>
        <p:spPr>
          <a:xfrm>
            <a:off x="8473789" y="6611783"/>
            <a:ext cx="450476" cy="246221"/>
          </a:xfrm>
          <a:prstGeom prst="rect">
            <a:avLst/>
          </a:prstGeom>
          <a:noFill/>
        </p:spPr>
        <p:txBody>
          <a:bodyPr wrap="square" rtlCol="0" anchor="t">
            <a:spAutoFit/>
          </a:bodyPr>
          <a:lstStyle/>
          <a:p>
            <a:pPr algn="r" defTabSz="457200" fontAlgn="auto">
              <a:spcBef>
                <a:spcPts val="0"/>
              </a:spcBef>
              <a:spcAft>
                <a:spcPts val="0"/>
              </a:spcAft>
            </a:pPr>
            <a:r>
              <a:rPr lang="en-US" sz="1000" dirty="0" smtClean="0">
                <a:solidFill>
                  <a:srgbClr val="AAAAA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323639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Lst>
  <p:hf hdr="0" ftr="0" dt="0"/>
  <p:txStyles>
    <p:titleStyle>
      <a:lvl1pPr algn="l" defTabSz="457200" rtl="0" eaLnBrk="1" latinLnBrk="0" hangingPunct="1">
        <a:spcBef>
          <a:spcPct val="0"/>
        </a:spcBef>
        <a:buNone/>
        <a:defRPr sz="3000" kern="1200">
          <a:solidFill>
            <a:srgbClr val="005AAA"/>
          </a:solidFill>
          <a:latin typeface="+mj-lt"/>
          <a:ea typeface="+mj-ea"/>
          <a:cs typeface="+mj-cs"/>
        </a:defRPr>
      </a:lvl1pPr>
    </p:titleStyle>
    <p:body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5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image" Target="../media/image17.jpe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16.png"/><Relationship Id="rId2" Type="http://schemas.openxmlformats.org/officeDocument/2006/relationships/tags" Target="../tags/tag34.xml"/><Relationship Id="rId16" Type="http://schemas.openxmlformats.org/officeDocument/2006/relationships/image" Target="../media/image1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1.xml"/><Relationship Id="rId10" Type="http://schemas.openxmlformats.org/officeDocument/2006/relationships/tags" Target="../tags/tag42.xml"/><Relationship Id="rId19" Type="http://schemas.openxmlformats.org/officeDocument/2006/relationships/image" Target="../media/image18.jpe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5.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tags" Target="../tags/tag114.xml"/><Relationship Id="rId76" Type="http://schemas.openxmlformats.org/officeDocument/2006/relationships/tags" Target="../tags/tag122.xml"/><Relationship Id="rId84" Type="http://schemas.openxmlformats.org/officeDocument/2006/relationships/tags" Target="../tags/tag130.xml"/><Relationship Id="rId89" Type="http://schemas.openxmlformats.org/officeDocument/2006/relationships/tags" Target="../tags/tag135.xml"/><Relationship Id="rId97" Type="http://schemas.openxmlformats.org/officeDocument/2006/relationships/tags" Target="../tags/tag143.xml"/><Relationship Id="rId7" Type="http://schemas.openxmlformats.org/officeDocument/2006/relationships/tags" Target="../tags/tag53.xml"/><Relationship Id="rId71" Type="http://schemas.openxmlformats.org/officeDocument/2006/relationships/tags" Target="../tags/tag117.xml"/><Relationship Id="rId92" Type="http://schemas.openxmlformats.org/officeDocument/2006/relationships/tags" Target="../tags/tag138.xml"/><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tags" Target="../tags/tag112.xml"/><Relationship Id="rId74" Type="http://schemas.openxmlformats.org/officeDocument/2006/relationships/tags" Target="../tags/tag120.xml"/><Relationship Id="rId79" Type="http://schemas.openxmlformats.org/officeDocument/2006/relationships/tags" Target="../tags/tag125.xml"/><Relationship Id="rId87" Type="http://schemas.openxmlformats.org/officeDocument/2006/relationships/tags" Target="../tags/tag133.xml"/><Relationship Id="rId102" Type="http://schemas.openxmlformats.org/officeDocument/2006/relationships/slideLayout" Target="../slideLayouts/slideLayout1.xml"/><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tags" Target="../tags/tag128.xml"/><Relationship Id="rId90" Type="http://schemas.openxmlformats.org/officeDocument/2006/relationships/tags" Target="../tags/tag136.xml"/><Relationship Id="rId95" Type="http://schemas.openxmlformats.org/officeDocument/2006/relationships/tags" Target="../tags/tag141.xml"/><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tags" Target="../tags/tag115.xml"/><Relationship Id="rId77" Type="http://schemas.openxmlformats.org/officeDocument/2006/relationships/tags" Target="../tags/tag123.xml"/><Relationship Id="rId100" Type="http://schemas.openxmlformats.org/officeDocument/2006/relationships/tags" Target="../tags/tag146.xm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tags" Target="../tags/tag118.xml"/><Relationship Id="rId80" Type="http://schemas.openxmlformats.org/officeDocument/2006/relationships/tags" Target="../tags/tag126.xml"/><Relationship Id="rId85" Type="http://schemas.openxmlformats.org/officeDocument/2006/relationships/tags" Target="../tags/tag131.xml"/><Relationship Id="rId93" Type="http://schemas.openxmlformats.org/officeDocument/2006/relationships/tags" Target="../tags/tag139.xml"/><Relationship Id="rId98" Type="http://schemas.openxmlformats.org/officeDocument/2006/relationships/tags" Target="../tags/tag144.xml"/><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tags" Target="../tags/tag113.xml"/><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tags" Target="../tags/tag116.xml"/><Relationship Id="rId75" Type="http://schemas.openxmlformats.org/officeDocument/2006/relationships/tags" Target="../tags/tag121.xml"/><Relationship Id="rId83" Type="http://schemas.openxmlformats.org/officeDocument/2006/relationships/tags" Target="../tags/tag129.xml"/><Relationship Id="rId88" Type="http://schemas.openxmlformats.org/officeDocument/2006/relationships/tags" Target="../tags/tag134.xml"/><Relationship Id="rId91" Type="http://schemas.openxmlformats.org/officeDocument/2006/relationships/tags" Target="../tags/tag137.xml"/><Relationship Id="rId96" Type="http://schemas.openxmlformats.org/officeDocument/2006/relationships/tags" Target="../tags/tag142.xm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tags" Target="../tags/tag111.xml"/><Relationship Id="rId73" Type="http://schemas.openxmlformats.org/officeDocument/2006/relationships/tags" Target="../tags/tag119.xml"/><Relationship Id="rId78" Type="http://schemas.openxmlformats.org/officeDocument/2006/relationships/tags" Target="../tags/tag124.xml"/><Relationship Id="rId81" Type="http://schemas.openxmlformats.org/officeDocument/2006/relationships/tags" Target="../tags/tag127.xml"/><Relationship Id="rId86" Type="http://schemas.openxmlformats.org/officeDocument/2006/relationships/tags" Target="../tags/tag132.xml"/><Relationship Id="rId94" Type="http://schemas.openxmlformats.org/officeDocument/2006/relationships/tags" Target="../tags/tag140.xml"/><Relationship Id="rId99" Type="http://schemas.openxmlformats.org/officeDocument/2006/relationships/tags" Target="../tags/tag145.xml"/><Relationship Id="rId101" Type="http://schemas.openxmlformats.org/officeDocument/2006/relationships/tags" Target="../tags/tag147.xml"/><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eg"/><Relationship Id="rId2" Type="http://schemas.openxmlformats.org/officeDocument/2006/relationships/tags" Target="../tags/tag15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ext uri="{D42A27DB-BD31-4B8C-83A1-F6EECF244321}">
                <p14:modId xmlns:p14="http://schemas.microsoft.com/office/powerpoint/2010/main" val="273823536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75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16" name="Rectangle 15"/>
          <p:cNvSpPr/>
          <p:nvPr/>
        </p:nvSpPr>
        <p:spPr bwMode="gray">
          <a:xfrm>
            <a:off x="0" y="6629400"/>
            <a:ext cx="9144000" cy="2286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12623" y="4191000"/>
            <a:ext cx="7394955" cy="1631216"/>
          </a:xfrm>
          <a:prstGeom prst="rect">
            <a:avLst/>
          </a:prstGeom>
          <a:noFill/>
        </p:spPr>
        <p:txBody>
          <a:bodyPr wrap="square" rtlCol="0">
            <a:spAutoFit/>
          </a:bodyPr>
          <a:lstStyle/>
          <a:p>
            <a:pPr algn="ctr"/>
            <a:r>
              <a:rPr lang="en-US" sz="2000" dirty="0" smtClean="0">
                <a:solidFill>
                  <a:schemeClr val="tx1">
                    <a:lumMod val="65000"/>
                    <a:lumOff val="35000"/>
                  </a:schemeClr>
                </a:solidFill>
                <a:latin typeface="+mj-lt"/>
              </a:rPr>
              <a:t>Workshop for:</a:t>
            </a:r>
            <a:br>
              <a:rPr lang="en-US" sz="2000" dirty="0" smtClean="0">
                <a:solidFill>
                  <a:schemeClr val="tx1">
                    <a:lumMod val="65000"/>
                    <a:lumOff val="35000"/>
                  </a:schemeClr>
                </a:solidFill>
                <a:latin typeface="+mj-lt"/>
              </a:rPr>
            </a:br>
            <a:endParaRPr lang="en-US" sz="2000" dirty="0" smtClean="0">
              <a:solidFill>
                <a:schemeClr val="tx1">
                  <a:lumMod val="65000"/>
                  <a:lumOff val="35000"/>
                </a:schemeClr>
              </a:solidFill>
              <a:latin typeface="+mj-lt"/>
            </a:endParaRPr>
          </a:p>
          <a:p>
            <a:pPr algn="ctr"/>
            <a:r>
              <a:rPr lang="en-US" sz="2000" dirty="0" smtClean="0">
                <a:solidFill>
                  <a:schemeClr val="tx1">
                    <a:lumMod val="65000"/>
                    <a:lumOff val="35000"/>
                  </a:schemeClr>
                </a:solidFill>
                <a:latin typeface="+mj-lt"/>
              </a:rPr>
              <a:t>Upskill Houston</a:t>
            </a:r>
          </a:p>
          <a:p>
            <a:pPr algn="ctr"/>
            <a:endParaRPr lang="en-US" sz="2000" dirty="0">
              <a:solidFill>
                <a:schemeClr val="tx1">
                  <a:lumMod val="65000"/>
                  <a:lumOff val="35000"/>
                </a:schemeClr>
              </a:solidFill>
              <a:latin typeface="+mj-lt"/>
            </a:endParaRPr>
          </a:p>
          <a:p>
            <a:pPr algn="ctr"/>
            <a:r>
              <a:rPr lang="en-US" sz="2000" i="1" dirty="0" smtClean="0">
                <a:solidFill>
                  <a:schemeClr val="tx1">
                    <a:lumMod val="65000"/>
                    <a:lumOff val="35000"/>
                  </a:schemeClr>
                </a:solidFill>
                <a:latin typeface="+mj-lt"/>
              </a:rPr>
              <a:t>June 30 - July 1, 2015</a:t>
            </a:r>
          </a:p>
        </p:txBody>
      </p:sp>
      <p:pic>
        <p:nvPicPr>
          <p:cNvPr id="10" name="Picture 9" descr="FSG Cities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232" y="219456"/>
            <a:ext cx="1572768" cy="13045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586" y="315788"/>
            <a:ext cx="3978975" cy="1055812"/>
          </a:xfrm>
          <a:prstGeom prst="rect">
            <a:avLst/>
          </a:prstGeom>
        </p:spPr>
      </p:pic>
      <p:sp>
        <p:nvSpPr>
          <p:cNvPr id="12" name="Rectangle 11"/>
          <p:cNvSpPr/>
          <p:nvPr/>
        </p:nvSpPr>
        <p:spPr bwMode="gray">
          <a:xfrm>
            <a:off x="0" y="1676400"/>
            <a:ext cx="9144000" cy="10972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1828800" y="2472664"/>
            <a:ext cx="5486400" cy="769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fontAlgn="base">
              <a:spcBef>
                <a:spcPct val="0"/>
              </a:spcBef>
              <a:spcAft>
                <a:spcPct val="0"/>
              </a:spcAft>
              <a:defRPr sz="2400" b="1" kern="1200">
                <a:solidFill>
                  <a:schemeClr val="bg1">
                    <a:lumMod val="50000"/>
                  </a:schemeClr>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400" dirty="0" smtClean="0">
                <a:latin typeface="Arial" charset="0"/>
                <a:ea typeface="ＭＳ Ｐゴシック" pitchFamily="34" charset="-128"/>
                <a:cs typeface="Arial" charset="0"/>
              </a:rPr>
              <a:t>Collective Impact</a:t>
            </a:r>
          </a:p>
        </p:txBody>
      </p:sp>
    </p:spTree>
    <p:extLst>
      <p:ext uri="{BB962C8B-B14F-4D97-AF65-F5344CB8AC3E}">
        <p14:creationId xmlns:p14="http://schemas.microsoft.com/office/powerpoint/2010/main" val="30339015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a:xfrm>
            <a:off x="3383299" y="4572000"/>
            <a:ext cx="4312901" cy="457200"/>
          </a:xfrm>
          <a:prstGeom prst="rect">
            <a:avLst/>
          </a:prstGeom>
        </p:spPr>
        <p:txBody>
          <a:bodyPr>
            <a:noAutofit/>
          </a:bodyPr>
          <a:lstStyle/>
          <a:p>
            <a:pPr marL="806450" lvl="1" indent="-342900"/>
            <a:r>
              <a:rPr lang="en-US" sz="2400" b="1" dirty="0" smtClean="0">
                <a:solidFill>
                  <a:schemeClr val="bg2">
                    <a:lumMod val="50000"/>
                  </a:schemeClr>
                </a:solidFill>
              </a:rPr>
              <a:t>Collective doing  </a:t>
            </a:r>
            <a:endParaRPr lang="en-US" sz="1800" dirty="0" smtClean="0">
              <a:solidFill>
                <a:schemeClr val="bg2">
                  <a:lumMod val="50000"/>
                </a:schemeClr>
              </a:solidFill>
            </a:endParaRPr>
          </a:p>
        </p:txBody>
      </p:sp>
      <p:sp>
        <p:nvSpPr>
          <p:cNvPr id="5" name="Text Placeholder 2"/>
          <p:cNvSpPr>
            <a:spLocks noGrp="1"/>
          </p:cNvSpPr>
          <p:nvPr>
            <p:ph type="body" sz="quarter" idx="4294967295"/>
          </p:nvPr>
        </p:nvSpPr>
        <p:spPr>
          <a:xfrm>
            <a:off x="3383299" y="3895725"/>
            <a:ext cx="4312901" cy="457200"/>
          </a:xfrm>
          <a:prstGeom prst="rect">
            <a:avLst/>
          </a:prstGeom>
        </p:spPr>
        <p:txBody>
          <a:bodyPr>
            <a:noAutofit/>
          </a:bodyPr>
          <a:lstStyle/>
          <a:p>
            <a:pPr marL="806450" lvl="1" indent="-342900"/>
            <a:r>
              <a:rPr lang="en-US" sz="2400" b="1" dirty="0" smtClean="0">
                <a:solidFill>
                  <a:schemeClr val="bg2">
                    <a:lumMod val="50000"/>
                  </a:schemeClr>
                </a:solidFill>
              </a:rPr>
              <a:t>Collective learning </a:t>
            </a:r>
          </a:p>
        </p:txBody>
      </p:sp>
      <p:sp>
        <p:nvSpPr>
          <p:cNvPr id="4" name="Text Placeholder 2"/>
          <p:cNvSpPr>
            <a:spLocks noGrp="1"/>
          </p:cNvSpPr>
          <p:nvPr>
            <p:ph type="body" sz="quarter" idx="4294967295"/>
          </p:nvPr>
        </p:nvSpPr>
        <p:spPr>
          <a:xfrm>
            <a:off x="3383299" y="3218640"/>
            <a:ext cx="4312901" cy="457200"/>
          </a:xfrm>
          <a:prstGeom prst="rect">
            <a:avLst/>
          </a:prstGeom>
        </p:spPr>
        <p:txBody>
          <a:bodyPr>
            <a:noAutofit/>
          </a:bodyPr>
          <a:lstStyle/>
          <a:p>
            <a:pPr marL="806450" lvl="1" indent="-342900"/>
            <a:r>
              <a:rPr lang="en-US" sz="2400" b="1" dirty="0" smtClean="0">
                <a:solidFill>
                  <a:schemeClr val="bg2">
                    <a:lumMod val="50000"/>
                  </a:schemeClr>
                </a:solidFill>
              </a:rPr>
              <a:t>Collective seeing</a:t>
            </a:r>
          </a:p>
        </p:txBody>
      </p:sp>
      <p:sp>
        <p:nvSpPr>
          <p:cNvPr id="3" name="Text Placeholder 2"/>
          <p:cNvSpPr>
            <a:spLocks noGrp="1"/>
          </p:cNvSpPr>
          <p:nvPr>
            <p:ph type="body" sz="quarter" idx="4294967295"/>
          </p:nvPr>
        </p:nvSpPr>
        <p:spPr>
          <a:xfrm>
            <a:off x="1333500" y="1774825"/>
            <a:ext cx="6819900" cy="815975"/>
          </a:xfrm>
          <a:prstGeom prst="rect">
            <a:avLst/>
          </a:prstGeom>
        </p:spPr>
        <p:txBody>
          <a:bodyPr>
            <a:noAutofit/>
          </a:bodyPr>
          <a:lstStyle/>
          <a:p>
            <a:r>
              <a:rPr lang="en-US" sz="2400" b="1" dirty="0" smtClean="0">
                <a:solidFill>
                  <a:schemeClr val="tx1">
                    <a:lumMod val="65000"/>
                    <a:lumOff val="35000"/>
                  </a:schemeClr>
                </a:solidFill>
              </a:rPr>
              <a:t>Create a common </a:t>
            </a:r>
            <a:r>
              <a:rPr lang="en-US" sz="2400" b="1" dirty="0">
                <a:solidFill>
                  <a:schemeClr val="tx1">
                    <a:lumMod val="65000"/>
                    <a:lumOff val="35000"/>
                  </a:schemeClr>
                </a:solidFill>
              </a:rPr>
              <a:t>i</a:t>
            </a:r>
            <a:r>
              <a:rPr lang="en-US" sz="2400" b="1" dirty="0" smtClean="0">
                <a:solidFill>
                  <a:schemeClr val="tx1">
                    <a:lumMod val="65000"/>
                    <a:lumOff val="35000"/>
                  </a:schemeClr>
                </a:solidFill>
              </a:rPr>
              <a:t>ntent</a:t>
            </a:r>
          </a:p>
          <a:p>
            <a:r>
              <a:rPr lang="en-US" sz="2400" b="1" dirty="0" smtClean="0">
                <a:solidFill>
                  <a:schemeClr val="tx1">
                    <a:lumMod val="65000"/>
                    <a:lumOff val="35000"/>
                  </a:schemeClr>
                </a:solidFill>
              </a:rPr>
              <a:t>Structure to take </a:t>
            </a:r>
            <a:r>
              <a:rPr lang="en-US" sz="2400" b="1" dirty="0">
                <a:solidFill>
                  <a:schemeClr val="tx1">
                    <a:lumMod val="65000"/>
                    <a:lumOff val="35000"/>
                  </a:schemeClr>
                </a:solidFill>
              </a:rPr>
              <a:t>a</a:t>
            </a:r>
            <a:r>
              <a:rPr lang="en-US" sz="2400" b="1" dirty="0" smtClean="0">
                <a:solidFill>
                  <a:schemeClr val="tx1">
                    <a:lumMod val="65000"/>
                    <a:lumOff val="35000"/>
                  </a:schemeClr>
                </a:solidFill>
              </a:rPr>
              <a:t>dvantage of emergence</a:t>
            </a:r>
          </a:p>
          <a:p>
            <a:pPr marL="0" indent="0">
              <a:buNone/>
            </a:pPr>
            <a:endParaRPr lang="en-US" sz="1800" dirty="0" smtClean="0">
              <a:solidFill>
                <a:schemeClr val="tx1">
                  <a:lumMod val="65000"/>
                  <a:lumOff val="35000"/>
                </a:schemeClr>
              </a:solidFill>
            </a:endParaRPr>
          </a:p>
        </p:txBody>
      </p:sp>
      <p:sp>
        <p:nvSpPr>
          <p:cNvPr id="7" name="Bent Arrow 6"/>
          <p:cNvSpPr/>
          <p:nvPr/>
        </p:nvSpPr>
        <p:spPr>
          <a:xfrm flipV="1">
            <a:off x="2135372" y="2971800"/>
            <a:ext cx="1446028" cy="1676400"/>
          </a:xfrm>
          <a:prstGeom prst="bentArrow">
            <a:avLst>
              <a:gd name="adj1" fmla="val 26192"/>
              <a:gd name="adj2" fmla="val 37202"/>
              <a:gd name="adj3" fmla="val 33621"/>
              <a:gd name="adj4" fmla="val 3726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16"/>
          <p:cNvPicPr>
            <a:picLocks noChangeAspect="1"/>
          </p:cNvPicPr>
          <p:nvPr/>
        </p:nvPicPr>
        <p:blipFill rotWithShape="1">
          <a:blip r:embed="rId3" cstate="email">
            <a:extLst>
              <a:ext uri="{28A0092B-C50C-407E-A947-70E740481C1C}">
                <a14:useLocalDpi xmlns:a14="http://schemas.microsoft.com/office/drawing/2010/main"/>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txBox="1">
            <a:spLocks/>
          </p:cNvSpPr>
          <p:nvPr/>
        </p:nvSpPr>
        <p:spPr>
          <a:xfrm>
            <a:off x="152400" y="125104"/>
            <a:ext cx="8839200" cy="659534"/>
          </a:xfrm>
          <a:prstGeom prst="rect">
            <a:avLst/>
          </a:prstGeom>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800" dirty="0" smtClean="0">
                <a:solidFill>
                  <a:schemeClr val="bg2">
                    <a:lumMod val="75000"/>
                  </a:schemeClr>
                </a:solidFill>
              </a:rPr>
              <a:t>Mindset Two:  How People Work Together</a:t>
            </a:r>
            <a:endParaRPr lang="en-US" sz="2800" i="1" dirty="0">
              <a:solidFill>
                <a:schemeClr val="bg2">
                  <a:lumMod val="75000"/>
                </a:schemeClr>
              </a:solidFill>
            </a:endParaRPr>
          </a:p>
        </p:txBody>
      </p:sp>
      <p:cxnSp>
        <p:nvCxnSpPr>
          <p:cNvPr id="10" name="Straight Connector 9"/>
          <p:cNvCxnSpPr/>
          <p:nvPr/>
        </p:nvCxnSpPr>
        <p:spPr>
          <a:xfrm>
            <a:off x="0" y="9144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4"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extLst>
              <p:ext uri="{D42A27DB-BD31-4B8C-83A1-F6EECF244321}">
                <p14:modId xmlns:p14="http://schemas.microsoft.com/office/powerpoint/2010/main" val="185996185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0995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92"/>
                        <a:ext cx="1587" cy="1587"/>
                      </a:xfrm>
                      <a:prstGeom prst="rect">
                        <a:avLst/>
                      </a:prstGeom>
                    </p:spPr>
                  </p:pic>
                </p:oleObj>
              </mc:Fallback>
            </mc:AlternateContent>
          </a:graphicData>
        </a:graphic>
      </p:graphicFrame>
      <p:pic>
        <p:nvPicPr>
          <p:cNvPr id="2"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836" t="20384" r="84328" b="18991"/>
          <a:stretch/>
        </p:blipFill>
        <p:spPr bwMode="auto">
          <a:xfrm>
            <a:off x="8480946" y="119418"/>
            <a:ext cx="58685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0" y="914400"/>
            <a:ext cx="9144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5"/>
          <p:cNvSpPr txBox="1">
            <a:spLocks/>
          </p:cNvSpPr>
          <p:nvPr/>
        </p:nvSpPr>
        <p:spPr>
          <a:xfrm>
            <a:off x="152400" y="125104"/>
            <a:ext cx="8328546" cy="659534"/>
          </a:xfrm>
          <a:prstGeom prst="rect">
            <a:avLst/>
          </a:prstGeom>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400" b="1" dirty="0" smtClean="0">
                <a:solidFill>
                  <a:schemeClr val="bg2">
                    <a:lumMod val="75000"/>
                  </a:schemeClr>
                </a:solidFill>
              </a:rPr>
              <a:t>How Collective Impact focuses on Systematic Change—not New Programs</a:t>
            </a:r>
            <a:endParaRPr lang="en-US" sz="2400" b="1" u="sng" dirty="0">
              <a:solidFill>
                <a:schemeClr val="bg2">
                  <a:lumMod val="75000"/>
                </a:schemeClr>
              </a:solidFill>
            </a:endParaRPr>
          </a:p>
        </p:txBody>
      </p:sp>
      <p:sp>
        <p:nvSpPr>
          <p:cNvPr id="8" name="TextBox 7"/>
          <p:cNvSpPr txBox="1"/>
          <p:nvPr/>
        </p:nvSpPr>
        <p:spPr>
          <a:xfrm>
            <a:off x="914400" y="1600202"/>
            <a:ext cx="7543800" cy="440120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l">
              <a:spcAft>
                <a:spcPts val="2400"/>
              </a:spcAft>
              <a:buFont typeface="+mj-lt"/>
              <a:buAutoNum type="arabicPeriod"/>
            </a:pPr>
            <a:r>
              <a:rPr lang="en-US" sz="2200" b="1" dirty="0" smtClean="0">
                <a:latin typeface="+mj-lt"/>
              </a:rPr>
              <a:t>Increasing coordination</a:t>
            </a:r>
            <a:r>
              <a:rPr lang="en-US" sz="2200" dirty="0" smtClean="0">
                <a:latin typeface="+mj-lt"/>
              </a:rPr>
              <a:t>: finding ways to re-align existing programs and stakeholders to maximize system efficacy</a:t>
            </a:r>
          </a:p>
          <a:p>
            <a:pPr marL="342900" indent="-342900" algn="l">
              <a:spcAft>
                <a:spcPts val="2400"/>
              </a:spcAft>
              <a:buFont typeface="+mj-lt"/>
              <a:buAutoNum type="arabicPeriod"/>
            </a:pPr>
            <a:r>
              <a:rPr lang="en-US" sz="2200" b="1" dirty="0" smtClean="0">
                <a:latin typeface="+mj-lt"/>
              </a:rPr>
              <a:t>Enhancing services</a:t>
            </a:r>
            <a:r>
              <a:rPr lang="en-US" sz="2200" dirty="0" smtClean="0">
                <a:latin typeface="+mj-lt"/>
              </a:rPr>
              <a:t>: bringing in previously unnoticed practice, movement or resources to enhance existing local services </a:t>
            </a:r>
          </a:p>
          <a:p>
            <a:pPr marL="342900" indent="-342900" algn="l">
              <a:spcAft>
                <a:spcPts val="2400"/>
              </a:spcAft>
              <a:buFont typeface="+mj-lt"/>
              <a:buAutoNum type="arabicPeriod"/>
            </a:pPr>
            <a:r>
              <a:rPr lang="en-US" sz="2200" b="1" dirty="0" smtClean="0">
                <a:latin typeface="+mj-lt"/>
              </a:rPr>
              <a:t>Policy</a:t>
            </a:r>
            <a:r>
              <a:rPr lang="en-US" sz="2200" dirty="0" smtClean="0">
                <a:latin typeface="+mj-lt"/>
              </a:rPr>
              <a:t>:</a:t>
            </a:r>
            <a:r>
              <a:rPr lang="en-US" sz="2200" b="1" dirty="0" smtClean="0">
                <a:latin typeface="+mj-lt"/>
              </a:rPr>
              <a:t> </a:t>
            </a:r>
            <a:r>
              <a:rPr lang="en-US" sz="2200" dirty="0" smtClean="0">
                <a:latin typeface="+mj-lt"/>
              </a:rPr>
              <a:t>advocating for policy change at local or state levels to improve major components of the systems</a:t>
            </a:r>
          </a:p>
          <a:p>
            <a:pPr marL="342900" indent="-342900">
              <a:spcAft>
                <a:spcPts val="2400"/>
              </a:spcAft>
              <a:buFont typeface="+mj-lt"/>
              <a:buAutoNum type="arabicPeriod"/>
            </a:pPr>
            <a:r>
              <a:rPr lang="en-US" sz="2200" b="1" dirty="0"/>
              <a:t>Learning through a pilot</a:t>
            </a:r>
            <a:r>
              <a:rPr lang="en-US" sz="2200" dirty="0"/>
              <a:t>: start small with willing partners, learn from the experience, and then to </a:t>
            </a:r>
            <a:r>
              <a:rPr lang="en-US" sz="2200" dirty="0" smtClean="0"/>
              <a:t>expand</a:t>
            </a:r>
            <a:endParaRPr lang="en-US" sz="2200" dirty="0"/>
          </a:p>
        </p:txBody>
      </p:sp>
    </p:spTree>
    <p:extLst>
      <p:ext uri="{BB962C8B-B14F-4D97-AF65-F5344CB8AC3E}">
        <p14:creationId xmlns:p14="http://schemas.microsoft.com/office/powerpoint/2010/main" val="3522194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leadership in Collective Impact: Key Tasks</a:t>
            </a:r>
            <a:endParaRPr lang="en-US" dirty="0"/>
          </a:p>
        </p:txBody>
      </p:sp>
      <p:sp>
        <p:nvSpPr>
          <p:cNvPr id="7" name="Text Placeholder 6"/>
          <p:cNvSpPr txBox="1">
            <a:spLocks/>
          </p:cNvSpPr>
          <p:nvPr/>
        </p:nvSpPr>
        <p:spPr>
          <a:xfrm>
            <a:off x="228602" y="1259271"/>
            <a:ext cx="7751631" cy="4419600"/>
          </a:xfrm>
          <a:prstGeom prst="rect">
            <a:avLst/>
          </a:prstGeom>
        </p:spPr>
        <p:txBody>
          <a:bodyPr/>
          <a:lstStyle>
            <a:lvl1pPr marL="342900" indent="-228600" algn="l" defTabSz="457200" rtl="0" eaLnBrk="1" latinLnBrk="0" hangingPunct="1">
              <a:spcBef>
                <a:spcPct val="20000"/>
              </a:spcBef>
              <a:buFont typeface="Arial"/>
              <a:buChar char="•"/>
              <a:defRPr sz="2000" kern="1200">
                <a:solidFill>
                  <a:srgbClr val="595959"/>
                </a:solidFill>
                <a:latin typeface="+mn-lt"/>
                <a:ea typeface="+mn-ea"/>
                <a:cs typeface="+mn-cs"/>
              </a:defRPr>
            </a:lvl1pPr>
            <a:lvl2pPr marL="742950" indent="-228600" algn="l" defTabSz="457200" rtl="0" eaLnBrk="1" latinLnBrk="0" hangingPunct="1">
              <a:spcBef>
                <a:spcPct val="20000"/>
              </a:spcBef>
              <a:buFont typeface="Arial"/>
              <a:buChar char="–"/>
              <a:defRPr sz="1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Help people understand the greater system and the complexity of which they are a part</a:t>
            </a:r>
          </a:p>
          <a:p>
            <a:pPr fontAlgn="auto">
              <a:spcAft>
                <a:spcPts val="0"/>
              </a:spcAft>
            </a:pPr>
            <a:endParaRPr lang="en-US" sz="2400" dirty="0" smtClean="0"/>
          </a:p>
          <a:p>
            <a:pPr fontAlgn="auto">
              <a:spcAft>
                <a:spcPts val="0"/>
              </a:spcAft>
              <a:defRPr/>
            </a:pPr>
            <a:r>
              <a:rPr lang="en-US" sz="2400" dirty="0" smtClean="0"/>
              <a:t>Foster a different, deeper type of dialogue that leads to greater clarity, understanding of difference, and opportunity spaces for innovation</a:t>
            </a:r>
          </a:p>
          <a:p>
            <a:pPr fontAlgn="auto">
              <a:spcAft>
                <a:spcPts val="0"/>
              </a:spcAft>
              <a:defRPr/>
            </a:pPr>
            <a:endParaRPr lang="en-US" sz="2400" dirty="0"/>
          </a:p>
          <a:p>
            <a:pPr fontAlgn="auto">
              <a:spcAft>
                <a:spcPts val="0"/>
              </a:spcAft>
              <a:defRPr/>
            </a:pPr>
            <a:r>
              <a:rPr lang="en-US" sz="2400" dirty="0" smtClean="0"/>
              <a:t>Shift collective focus from reactive problem solving to co-creating the future </a:t>
            </a:r>
            <a:endParaRPr lang="en-US" sz="2400" dirty="0"/>
          </a:p>
          <a:p>
            <a:pPr marL="0" indent="0" fontAlgn="auto">
              <a:spcAft>
                <a:spcPts val="0"/>
              </a:spcAft>
              <a:buFont typeface="Arial"/>
              <a:buNone/>
              <a:defRPr/>
            </a:pPr>
            <a:endParaRPr lang="en-US" sz="2400" b="1" dirty="0" smtClean="0"/>
          </a:p>
        </p:txBody>
      </p:sp>
    </p:spTree>
    <p:extLst>
      <p:ext uri="{BB962C8B-B14F-4D97-AF65-F5344CB8AC3E}">
        <p14:creationId xmlns:p14="http://schemas.microsoft.com/office/powerpoint/2010/main" val="366691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ext uri="{D42A27DB-BD31-4B8C-83A1-F6EECF244321}">
                <p14:modId xmlns:p14="http://schemas.microsoft.com/office/powerpoint/2010/main" val="221064006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472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Rounded Rectangle 2"/>
          <p:cNvSpPr/>
          <p:nvPr/>
        </p:nvSpPr>
        <p:spPr>
          <a:xfrm>
            <a:off x="258153" y="1350644"/>
            <a:ext cx="8555308" cy="41910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75333" y="1937401"/>
            <a:ext cx="8320949" cy="3017487"/>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Title 1"/>
          <p:cNvSpPr txBox="1">
            <a:spLocks/>
          </p:cNvSpPr>
          <p:nvPr/>
        </p:nvSpPr>
        <p:spPr>
          <a:xfrm>
            <a:off x="358299" y="2943230"/>
            <a:ext cx="8355012" cy="659534"/>
          </a:xfrm>
          <a:prstGeom prst="rect">
            <a:avLst/>
          </a:prstGeom>
          <a:noFill/>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150000"/>
              </a:lnSpc>
            </a:pPr>
            <a:r>
              <a:rPr lang="en-US" sz="3200" b="1" dirty="0" smtClean="0">
                <a:solidFill>
                  <a:schemeClr val="tx1">
                    <a:lumMod val="75000"/>
                    <a:lumOff val="25000"/>
                  </a:schemeClr>
                </a:solidFill>
              </a:rPr>
              <a:t>Collective Impact is the </a:t>
            </a:r>
            <a:r>
              <a:rPr lang="en-US" sz="3200" b="1" u="sng" dirty="0" smtClean="0">
                <a:solidFill>
                  <a:schemeClr val="bg2"/>
                </a:solidFill>
              </a:rPr>
              <a:t>commitment</a:t>
            </a:r>
            <a:r>
              <a:rPr lang="en-US" sz="3200" b="1" dirty="0" smtClean="0">
                <a:solidFill>
                  <a:schemeClr val="bg2"/>
                </a:solidFill>
              </a:rPr>
              <a:t> </a:t>
            </a:r>
            <a:r>
              <a:rPr lang="en-US" sz="3200" b="1" dirty="0" smtClean="0">
                <a:solidFill>
                  <a:schemeClr val="tx1">
                    <a:lumMod val="75000"/>
                    <a:lumOff val="25000"/>
                  </a:schemeClr>
                </a:solidFill>
              </a:rPr>
              <a:t>of a group of important actors from </a:t>
            </a:r>
            <a:r>
              <a:rPr lang="en-US" sz="3200" b="1" u="sng" dirty="0" smtClean="0">
                <a:solidFill>
                  <a:schemeClr val="bg2"/>
                </a:solidFill>
              </a:rPr>
              <a:t>different</a:t>
            </a:r>
            <a:r>
              <a:rPr lang="en-US" sz="3200" b="1" dirty="0" smtClean="0">
                <a:solidFill>
                  <a:schemeClr val="bg2"/>
                </a:solidFill>
              </a:rPr>
              <a:t> </a:t>
            </a:r>
            <a:r>
              <a:rPr lang="en-US" sz="3200" b="1" dirty="0" smtClean="0">
                <a:solidFill>
                  <a:schemeClr val="tx1">
                    <a:lumMod val="75000"/>
                    <a:lumOff val="25000"/>
                  </a:schemeClr>
                </a:solidFill>
              </a:rPr>
              <a:t>sectors to a </a:t>
            </a:r>
            <a:r>
              <a:rPr lang="en-US" sz="3200" b="1" u="sng" dirty="0" smtClean="0">
                <a:solidFill>
                  <a:schemeClr val="bg2"/>
                </a:solidFill>
              </a:rPr>
              <a:t>common agenda</a:t>
            </a:r>
            <a:r>
              <a:rPr lang="en-US" sz="3200" b="1" dirty="0" smtClean="0">
                <a:solidFill>
                  <a:schemeClr val="bg2"/>
                </a:solidFill>
              </a:rPr>
              <a:t> </a:t>
            </a:r>
            <a:r>
              <a:rPr lang="en-US" sz="3200" b="1" dirty="0" smtClean="0">
                <a:solidFill>
                  <a:schemeClr val="tx1">
                    <a:lumMod val="75000"/>
                    <a:lumOff val="25000"/>
                  </a:schemeClr>
                </a:solidFill>
              </a:rPr>
              <a:t>for solving a </a:t>
            </a:r>
            <a:r>
              <a:rPr lang="en-US" sz="3200" b="1" u="sng" dirty="0" smtClean="0">
                <a:solidFill>
                  <a:schemeClr val="bg2"/>
                </a:solidFill>
              </a:rPr>
              <a:t>specific social problem at scale</a:t>
            </a:r>
            <a:r>
              <a:rPr lang="en-US" sz="3200" b="1" dirty="0" smtClean="0">
                <a:solidFill>
                  <a:schemeClr val="tx1">
                    <a:lumMod val="75000"/>
                    <a:lumOff val="25000"/>
                  </a:schemeClr>
                </a:solidFill>
              </a:rPr>
              <a:t>.</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16226908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990600"/>
          </a:xfrm>
          <a:prstGeom prst="rect">
            <a:avLst/>
          </a:prstGeom>
        </p:spPr>
        <p:txBody>
          <a:bodyPr anchor="ctr"/>
          <a:lstStyle/>
          <a:p>
            <a:pPr algn="l"/>
            <a:r>
              <a:rPr lang="en-US" dirty="0"/>
              <a:t>Imagine a d</a:t>
            </a:r>
            <a:r>
              <a:rPr lang="en-US" dirty="0" smtClean="0"/>
              <a:t>ifferent approach </a:t>
            </a:r>
            <a:r>
              <a:rPr lang="en-US" dirty="0"/>
              <a:t>– </a:t>
            </a:r>
            <a:r>
              <a:rPr lang="en-US" dirty="0" smtClean="0"/>
              <a:t>multiple players working together </a:t>
            </a:r>
            <a:r>
              <a:rPr lang="en-US" dirty="0"/>
              <a:t>to </a:t>
            </a:r>
            <a:r>
              <a:rPr lang="en-US" dirty="0" smtClean="0"/>
              <a:t>solve complex issues</a:t>
            </a:r>
            <a:endParaRPr lang="en-US" sz="2400" b="1" dirty="0">
              <a:solidFill>
                <a:schemeClr val="bg2">
                  <a:lumMod val="75000"/>
                </a:schemeClr>
              </a:solidFill>
            </a:endParaRPr>
          </a:p>
        </p:txBody>
      </p:sp>
      <p:sp>
        <p:nvSpPr>
          <p:cNvPr id="4" name="Rectangle 3"/>
          <p:cNvSpPr/>
          <p:nvPr/>
        </p:nvSpPr>
        <p:spPr>
          <a:xfrm>
            <a:off x="3886202" y="1484784"/>
            <a:ext cx="5007031" cy="4992216"/>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endParaRPr>
          </a:p>
        </p:txBody>
      </p:sp>
      <p:sp>
        <p:nvSpPr>
          <p:cNvPr id="5" name="Rectangle 3"/>
          <p:cNvSpPr txBox="1">
            <a:spLocks noChangeArrowheads="1"/>
          </p:cNvSpPr>
          <p:nvPr/>
        </p:nvSpPr>
        <p:spPr bwMode="gray">
          <a:xfrm>
            <a:off x="4072878" y="1700808"/>
            <a:ext cx="4684528" cy="1183748"/>
          </a:xfrm>
          <a:prstGeom prst="rect">
            <a:avLst/>
          </a:prstGeom>
        </p:spPr>
        <p:txBody>
          <a:bodyPr anchor="ctr"/>
          <a:lstStyle/>
          <a:p>
            <a:pPr marL="236538" indent="-236538">
              <a:spcBef>
                <a:spcPts val="1200"/>
              </a:spcBef>
              <a:spcAft>
                <a:spcPts val="500"/>
              </a:spcAft>
              <a:buFont typeface="Arial" charset="0"/>
              <a:buChar char="•"/>
            </a:pPr>
            <a:r>
              <a:rPr lang="en-US" sz="2000" dirty="0" smtClean="0">
                <a:solidFill>
                  <a:schemeClr val="tx1">
                    <a:lumMod val="75000"/>
                    <a:lumOff val="25000"/>
                  </a:schemeClr>
                </a:solidFill>
                <a:latin typeface="Arial"/>
              </a:rPr>
              <a:t>Understand that social problems – and their solutions – arise from</a:t>
            </a:r>
            <a:r>
              <a:rPr lang="en-GB" sz="2000" dirty="0" smtClean="0">
                <a:solidFill>
                  <a:schemeClr val="tx1">
                    <a:lumMod val="75000"/>
                    <a:lumOff val="25000"/>
                  </a:schemeClr>
                </a:solidFill>
                <a:latin typeface="Arial"/>
              </a:rPr>
              <a:t> </a:t>
            </a:r>
            <a:r>
              <a:rPr lang="en-GB" sz="2000" b="1" dirty="0">
                <a:solidFill>
                  <a:schemeClr val="tx1">
                    <a:lumMod val="75000"/>
                    <a:lumOff val="25000"/>
                  </a:schemeClr>
                </a:solidFill>
                <a:latin typeface="Arial"/>
              </a:rPr>
              <a:t>interaction of many organizations within </a:t>
            </a:r>
            <a:r>
              <a:rPr lang="en-GB" sz="2000" b="1" dirty="0" smtClean="0">
                <a:solidFill>
                  <a:schemeClr val="tx1">
                    <a:lumMod val="75000"/>
                    <a:lumOff val="25000"/>
                  </a:schemeClr>
                </a:solidFill>
                <a:latin typeface="Arial"/>
              </a:rPr>
              <a:t>larger system</a:t>
            </a:r>
            <a:endParaRPr lang="en-GB" sz="2000" b="1" dirty="0">
              <a:solidFill>
                <a:schemeClr val="tx1">
                  <a:lumMod val="75000"/>
                  <a:lumOff val="25000"/>
                </a:schemeClr>
              </a:solidFill>
              <a:latin typeface="Arial"/>
            </a:endParaRPr>
          </a:p>
        </p:txBody>
      </p:sp>
      <p:sp>
        <p:nvSpPr>
          <p:cNvPr id="8" name="TextBox 7"/>
          <p:cNvSpPr txBox="1"/>
          <p:nvPr/>
        </p:nvSpPr>
        <p:spPr>
          <a:xfrm>
            <a:off x="293370" y="2605848"/>
            <a:ext cx="3604260" cy="523220"/>
          </a:xfrm>
          <a:prstGeom prst="rect">
            <a:avLst/>
          </a:prstGeom>
          <a:noFill/>
        </p:spPr>
        <p:txBody>
          <a:bodyPr wrap="square" rtlCol="0">
            <a:spAutoFit/>
          </a:bodyPr>
          <a:lstStyle/>
          <a:p>
            <a:pPr algn="ctr"/>
            <a:r>
              <a:rPr lang="en-US" sz="2800" b="1" dirty="0" smtClean="0">
                <a:solidFill>
                  <a:schemeClr val="tx1">
                    <a:lumMod val="75000"/>
                    <a:lumOff val="25000"/>
                  </a:schemeClr>
                </a:solidFill>
                <a:latin typeface="Arial"/>
              </a:rPr>
              <a:t>Collective Impact</a:t>
            </a:r>
            <a:endParaRPr lang="en-US" sz="2800" b="1" dirty="0">
              <a:solidFill>
                <a:schemeClr val="tx1">
                  <a:lumMod val="75000"/>
                  <a:lumOff val="25000"/>
                </a:schemeClr>
              </a:solidFill>
              <a:latin typeface="Arial"/>
            </a:endParaRPr>
          </a:p>
        </p:txBody>
      </p:sp>
      <p:cxnSp>
        <p:nvCxnSpPr>
          <p:cNvPr id="9" name="Straight Arrow Connector 8"/>
          <p:cNvCxnSpPr/>
          <p:nvPr/>
        </p:nvCxnSpPr>
        <p:spPr>
          <a:xfrm>
            <a:off x="1043023" y="3877451"/>
            <a:ext cx="548640"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43023" y="4293137"/>
            <a:ext cx="548640" cy="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01713" y="4084077"/>
            <a:ext cx="54864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66073" y="3877451"/>
            <a:ext cx="54864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66073" y="4293137"/>
            <a:ext cx="548640" cy="0"/>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24763" y="4084077"/>
            <a:ext cx="548640" cy="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77770" y="3877451"/>
            <a:ext cx="54864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77770" y="4293137"/>
            <a:ext cx="548640"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36460" y="4084077"/>
            <a:ext cx="548640" cy="0"/>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78802" y="3877451"/>
            <a:ext cx="54864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78802" y="4293137"/>
            <a:ext cx="548640"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37492" y="4084077"/>
            <a:ext cx="548640"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39167" y="3479006"/>
            <a:ext cx="548640" cy="0"/>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97857" y="3681102"/>
            <a:ext cx="548640" cy="0"/>
          </a:xfrm>
          <a:prstGeom prst="straightConnector1">
            <a:avLst/>
          </a:prstGeom>
          <a:ln w="571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339167" y="4691582"/>
            <a:ext cx="54864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7857" y="4489486"/>
            <a:ext cx="54864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69318" y="3877451"/>
            <a:ext cx="54864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9318" y="4293137"/>
            <a:ext cx="54864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28008" y="4084077"/>
            <a:ext cx="548640"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3"/>
          <p:cNvSpPr txBox="1">
            <a:spLocks noChangeArrowheads="1"/>
          </p:cNvSpPr>
          <p:nvPr/>
        </p:nvSpPr>
        <p:spPr bwMode="gray">
          <a:xfrm>
            <a:off x="4072878" y="3121905"/>
            <a:ext cx="4684528" cy="992895"/>
          </a:xfrm>
          <a:prstGeom prst="rect">
            <a:avLst/>
          </a:prstGeom>
        </p:spPr>
        <p:txBody>
          <a:bodyPr anchor="t" anchorCtr="0"/>
          <a:lstStyle/>
          <a:p>
            <a:pPr marL="236538" indent="-236538">
              <a:spcBef>
                <a:spcPts val="1200"/>
              </a:spcBef>
              <a:spcAft>
                <a:spcPts val="500"/>
              </a:spcAft>
              <a:buFont typeface="Arial" charset="0"/>
              <a:buChar char="•"/>
            </a:pPr>
            <a:r>
              <a:rPr lang="en-GB" sz="2000" b="1" dirty="0">
                <a:solidFill>
                  <a:schemeClr val="tx1">
                    <a:lumMod val="75000"/>
                    <a:lumOff val="25000"/>
                  </a:schemeClr>
                </a:solidFill>
                <a:latin typeface="Arial"/>
              </a:rPr>
              <a:t>Cross-sector alignment </a:t>
            </a:r>
            <a:r>
              <a:rPr lang="en-GB" sz="2000" dirty="0">
                <a:solidFill>
                  <a:schemeClr val="tx1">
                    <a:lumMod val="75000"/>
                    <a:lumOff val="25000"/>
                  </a:schemeClr>
                </a:solidFill>
                <a:latin typeface="Arial"/>
              </a:rPr>
              <a:t>with government, </a:t>
            </a:r>
            <a:r>
              <a:rPr lang="en-GB" sz="2000" dirty="0" err="1">
                <a:solidFill>
                  <a:schemeClr val="tx1">
                    <a:lumMod val="75000"/>
                    <a:lumOff val="25000"/>
                  </a:schemeClr>
                </a:solidFill>
                <a:latin typeface="Arial"/>
              </a:rPr>
              <a:t>nonprofit</a:t>
            </a:r>
            <a:r>
              <a:rPr lang="en-GB" sz="2000" dirty="0">
                <a:solidFill>
                  <a:schemeClr val="tx1">
                    <a:lumMod val="75000"/>
                    <a:lumOff val="25000"/>
                  </a:schemeClr>
                </a:solidFill>
                <a:latin typeface="Arial"/>
              </a:rPr>
              <a:t>, philanthropic and corporate sectors as </a:t>
            </a:r>
            <a:r>
              <a:rPr lang="en-GB" sz="2000" dirty="0" smtClean="0">
                <a:solidFill>
                  <a:schemeClr val="tx1">
                    <a:lumMod val="75000"/>
                    <a:lumOff val="25000"/>
                  </a:schemeClr>
                </a:solidFill>
                <a:latin typeface="Arial"/>
              </a:rPr>
              <a:t>partners</a:t>
            </a:r>
            <a:endParaRPr lang="en-GB" sz="2000" dirty="0">
              <a:solidFill>
                <a:schemeClr val="tx1">
                  <a:lumMod val="75000"/>
                  <a:lumOff val="25000"/>
                </a:schemeClr>
              </a:solidFill>
              <a:latin typeface="Arial"/>
            </a:endParaRPr>
          </a:p>
        </p:txBody>
      </p:sp>
      <p:sp>
        <p:nvSpPr>
          <p:cNvPr id="29" name="Rectangle 3"/>
          <p:cNvSpPr txBox="1">
            <a:spLocks noChangeArrowheads="1"/>
          </p:cNvSpPr>
          <p:nvPr/>
        </p:nvSpPr>
        <p:spPr bwMode="gray">
          <a:xfrm>
            <a:off x="4072878" y="4424858"/>
            <a:ext cx="4684528" cy="909142"/>
          </a:xfrm>
          <a:prstGeom prst="rect">
            <a:avLst/>
          </a:prstGeom>
        </p:spPr>
        <p:txBody>
          <a:bodyPr anchor="t" anchorCtr="0"/>
          <a:lstStyle/>
          <a:p>
            <a:pPr marL="236538" indent="-236538">
              <a:spcBef>
                <a:spcPts val="1200"/>
              </a:spcBef>
              <a:spcAft>
                <a:spcPts val="500"/>
              </a:spcAft>
              <a:buFont typeface="Arial" charset="0"/>
              <a:buChar char="•"/>
            </a:pPr>
            <a:r>
              <a:rPr lang="en-US" sz="2000" b="1" dirty="0">
                <a:solidFill>
                  <a:schemeClr val="tx1">
                    <a:lumMod val="75000"/>
                    <a:lumOff val="25000"/>
                  </a:schemeClr>
                </a:solidFill>
                <a:latin typeface="Arial"/>
              </a:rPr>
              <a:t>Organizations actively</a:t>
            </a:r>
            <a:r>
              <a:rPr lang="en-US" sz="2000" dirty="0">
                <a:solidFill>
                  <a:schemeClr val="tx1">
                    <a:lumMod val="75000"/>
                    <a:lumOff val="25000"/>
                  </a:schemeClr>
                </a:solidFill>
                <a:latin typeface="Arial"/>
              </a:rPr>
              <a:t> </a:t>
            </a:r>
            <a:r>
              <a:rPr lang="en-US" sz="2000" b="1" dirty="0">
                <a:solidFill>
                  <a:schemeClr val="tx1">
                    <a:lumMod val="75000"/>
                    <a:lumOff val="25000"/>
                  </a:schemeClr>
                </a:solidFill>
                <a:latin typeface="Arial"/>
              </a:rPr>
              <a:t>coordinating</a:t>
            </a:r>
            <a:r>
              <a:rPr lang="en-US" sz="2000" dirty="0">
                <a:solidFill>
                  <a:schemeClr val="tx1">
                    <a:lumMod val="75000"/>
                    <a:lumOff val="25000"/>
                  </a:schemeClr>
                </a:solidFill>
                <a:latin typeface="Arial"/>
              </a:rPr>
              <a:t> their action and sharing lessons </a:t>
            </a:r>
            <a:r>
              <a:rPr lang="en-US" sz="2000" dirty="0" smtClean="0">
                <a:solidFill>
                  <a:schemeClr val="tx1">
                    <a:lumMod val="75000"/>
                    <a:lumOff val="25000"/>
                  </a:schemeClr>
                </a:solidFill>
                <a:latin typeface="Arial"/>
              </a:rPr>
              <a:t>learned</a:t>
            </a:r>
            <a:endParaRPr lang="en-GB" sz="2000" dirty="0">
              <a:solidFill>
                <a:schemeClr val="tx1">
                  <a:lumMod val="75000"/>
                  <a:lumOff val="25000"/>
                </a:schemeClr>
              </a:solidFill>
              <a:latin typeface="Arial"/>
            </a:endParaRPr>
          </a:p>
        </p:txBody>
      </p:sp>
      <p:sp>
        <p:nvSpPr>
          <p:cNvPr id="30" name="Rectangle 3"/>
          <p:cNvSpPr txBox="1">
            <a:spLocks noChangeArrowheads="1"/>
          </p:cNvSpPr>
          <p:nvPr/>
        </p:nvSpPr>
        <p:spPr bwMode="gray">
          <a:xfrm>
            <a:off x="4072878" y="5449622"/>
            <a:ext cx="4684528" cy="722578"/>
          </a:xfrm>
          <a:prstGeom prst="rect">
            <a:avLst/>
          </a:prstGeom>
        </p:spPr>
        <p:txBody>
          <a:bodyPr anchor="t" anchorCtr="0"/>
          <a:lstStyle/>
          <a:p>
            <a:pPr marL="236538" indent="-236538">
              <a:spcBef>
                <a:spcPts val="1200"/>
              </a:spcBef>
              <a:spcAft>
                <a:spcPts val="500"/>
              </a:spcAft>
              <a:buFont typeface="Arial" charset="0"/>
              <a:buChar char="•"/>
            </a:pPr>
            <a:r>
              <a:rPr lang="en-GB" sz="2000" dirty="0">
                <a:solidFill>
                  <a:schemeClr val="tx1">
                    <a:lumMod val="75000"/>
                    <a:lumOff val="25000"/>
                  </a:schemeClr>
                </a:solidFill>
                <a:latin typeface="Arial"/>
              </a:rPr>
              <a:t>All working toward the </a:t>
            </a:r>
            <a:r>
              <a:rPr lang="en-GB" sz="2000" b="1" dirty="0">
                <a:solidFill>
                  <a:schemeClr val="tx1">
                    <a:lumMod val="75000"/>
                    <a:lumOff val="25000"/>
                  </a:schemeClr>
                </a:solidFill>
                <a:latin typeface="Arial"/>
              </a:rPr>
              <a:t>same goal and</a:t>
            </a:r>
            <a:r>
              <a:rPr lang="en-GB" sz="2000" dirty="0">
                <a:solidFill>
                  <a:schemeClr val="tx1">
                    <a:lumMod val="75000"/>
                    <a:lumOff val="25000"/>
                  </a:schemeClr>
                </a:solidFill>
                <a:latin typeface="Arial"/>
              </a:rPr>
              <a:t> </a:t>
            </a:r>
            <a:r>
              <a:rPr lang="en-GB" sz="2000" b="1" dirty="0">
                <a:solidFill>
                  <a:schemeClr val="tx1">
                    <a:lumMod val="75000"/>
                    <a:lumOff val="25000"/>
                  </a:schemeClr>
                </a:solidFill>
                <a:latin typeface="Arial"/>
              </a:rPr>
              <a:t>measuring the same things </a:t>
            </a:r>
          </a:p>
        </p:txBody>
      </p:sp>
      <p:sp>
        <p:nvSpPr>
          <p:cNvPr id="31" name="TextBox 30"/>
          <p:cNvSpPr txBox="1"/>
          <p:nvPr/>
        </p:nvSpPr>
        <p:spPr>
          <a:xfrm>
            <a:off x="0" y="6642556"/>
            <a:ext cx="7956376" cy="230832"/>
          </a:xfrm>
          <a:prstGeom prst="rect">
            <a:avLst/>
          </a:prstGeom>
          <a:noFill/>
        </p:spPr>
        <p:txBody>
          <a:bodyPr wrap="square" rtlCol="0">
            <a:spAutoFit/>
          </a:bodyPr>
          <a:lstStyle/>
          <a:p>
            <a:pPr fontAlgn="base">
              <a:spcBef>
                <a:spcPct val="0"/>
              </a:spcBef>
              <a:spcAft>
                <a:spcPct val="0"/>
              </a:spcAft>
            </a:pPr>
            <a:r>
              <a:rPr lang="en-US" sz="900" dirty="0">
                <a:latin typeface="+mn-lt"/>
                <a:cs typeface="Arial" charset="0"/>
              </a:rPr>
              <a:t>Source: FSG SSIR Collective Impact Article, Winter 2011; FSG </a:t>
            </a:r>
            <a:r>
              <a:rPr lang="en-US" sz="900" dirty="0" smtClean="0">
                <a:latin typeface="+mn-lt"/>
                <a:cs typeface="Arial" charset="0"/>
              </a:rPr>
              <a:t>Interviews; FSG Interviews &amp; Analysis</a:t>
            </a:r>
            <a:endParaRPr lang="en-US" sz="900" dirty="0">
              <a:latin typeface="+mn-lt"/>
              <a:cs typeface="Arial" charset="0"/>
            </a:endParaRPr>
          </a:p>
        </p:txBody>
      </p:sp>
    </p:spTree>
    <p:extLst>
      <p:ext uri="{BB962C8B-B14F-4D97-AF65-F5344CB8AC3E}">
        <p14:creationId xmlns:p14="http://schemas.microsoft.com/office/powerpoint/2010/main" val="2123531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990600"/>
          </a:xfrm>
          <a:prstGeom prst="rect">
            <a:avLst/>
          </a:prstGeom>
        </p:spPr>
        <p:txBody>
          <a:bodyPr anchor="ctr"/>
          <a:lstStyle/>
          <a:p>
            <a:pPr algn="l"/>
            <a:r>
              <a:rPr lang="en-US" dirty="0"/>
              <a:t>Five </a:t>
            </a:r>
            <a:r>
              <a:rPr lang="en-US" dirty="0" smtClean="0"/>
              <a:t>conditions </a:t>
            </a:r>
            <a:r>
              <a:rPr lang="en-US" dirty="0"/>
              <a:t>for </a:t>
            </a:r>
            <a:r>
              <a:rPr lang="en-US" dirty="0" smtClean="0"/>
              <a:t>collective impact</a:t>
            </a:r>
            <a:endParaRPr lang="en-US" sz="2400" b="1" dirty="0">
              <a:solidFill>
                <a:schemeClr val="bg2">
                  <a:lumMod val="75000"/>
                </a:schemeClr>
              </a:solidFill>
            </a:endParaRPr>
          </a:p>
        </p:txBody>
      </p:sp>
      <p:sp>
        <p:nvSpPr>
          <p:cNvPr id="4" name="Rounded Rectangle 3"/>
          <p:cNvSpPr/>
          <p:nvPr/>
        </p:nvSpPr>
        <p:spPr>
          <a:xfrm>
            <a:off x="3301626" y="1219200"/>
            <a:ext cx="370877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Common Agenda</a:t>
            </a:r>
            <a:endParaRPr lang="en-US" sz="2400" b="1" dirty="0">
              <a:solidFill>
                <a:srgbClr val="FFFFFF"/>
              </a:solidFill>
            </a:endParaRPr>
          </a:p>
        </p:txBody>
      </p:sp>
      <p:sp>
        <p:nvSpPr>
          <p:cNvPr id="5" name="Rounded Rectangle 4"/>
          <p:cNvSpPr/>
          <p:nvPr/>
        </p:nvSpPr>
        <p:spPr>
          <a:xfrm>
            <a:off x="3301626" y="2291443"/>
            <a:ext cx="3708774"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solidFill>
                  <a:srgbClr val="FFFFFF"/>
                </a:solidFill>
              </a:rPr>
              <a:t>Shared </a:t>
            </a:r>
          </a:p>
          <a:p>
            <a:pPr algn="ctr"/>
            <a:r>
              <a:rPr lang="en-US" sz="2400" b="1" dirty="0" smtClean="0">
                <a:solidFill>
                  <a:srgbClr val="FFFFFF"/>
                </a:solidFill>
              </a:rPr>
              <a:t>Measurement</a:t>
            </a:r>
            <a:endParaRPr lang="en-US" sz="2400" b="1" dirty="0">
              <a:solidFill>
                <a:srgbClr val="FFFFFF"/>
              </a:solidFill>
            </a:endParaRPr>
          </a:p>
        </p:txBody>
      </p:sp>
      <p:sp>
        <p:nvSpPr>
          <p:cNvPr id="8" name="Rounded Rectangle 7"/>
          <p:cNvSpPr/>
          <p:nvPr/>
        </p:nvSpPr>
        <p:spPr>
          <a:xfrm>
            <a:off x="3301626" y="3363686"/>
            <a:ext cx="3708774"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FFFFFF"/>
                </a:solidFill>
              </a:rPr>
              <a:t>Mutually Reinforcing </a:t>
            </a:r>
            <a:r>
              <a:rPr lang="en-US" sz="2400" b="1" dirty="0">
                <a:solidFill>
                  <a:srgbClr val="FFFFFF"/>
                </a:solidFill>
              </a:rPr>
              <a:t>A</a:t>
            </a:r>
            <a:r>
              <a:rPr lang="en-US" sz="2400" b="1" dirty="0" smtClean="0">
                <a:solidFill>
                  <a:srgbClr val="FFFFFF"/>
                </a:solidFill>
              </a:rPr>
              <a:t>ctivities</a:t>
            </a:r>
            <a:endParaRPr lang="en-US" sz="2400" b="1" dirty="0">
              <a:solidFill>
                <a:srgbClr val="FFFFFF"/>
              </a:solidFill>
            </a:endParaRPr>
          </a:p>
        </p:txBody>
      </p:sp>
      <p:sp>
        <p:nvSpPr>
          <p:cNvPr id="9" name="Rounded Rectangle 8"/>
          <p:cNvSpPr/>
          <p:nvPr/>
        </p:nvSpPr>
        <p:spPr>
          <a:xfrm>
            <a:off x="3301626" y="4435929"/>
            <a:ext cx="3708774" cy="914400"/>
          </a:xfrm>
          <a:prstGeom prst="roundRect">
            <a:avLst/>
          </a:prstGeom>
          <a:solidFill>
            <a:schemeClr val="tx2"/>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FFFFFF"/>
                </a:solidFill>
              </a:rPr>
              <a:t>Continuous</a:t>
            </a:r>
            <a:r>
              <a:rPr lang="en-US" sz="2400" b="1" dirty="0">
                <a:solidFill>
                  <a:srgbClr val="FFFFFF"/>
                </a:solidFill>
              </a:rPr>
              <a:t> C</a:t>
            </a:r>
            <a:r>
              <a:rPr lang="en-US" sz="2400" b="1" dirty="0" smtClean="0">
                <a:solidFill>
                  <a:srgbClr val="FFFFFF"/>
                </a:solidFill>
              </a:rPr>
              <a:t>ommunication</a:t>
            </a:r>
          </a:p>
        </p:txBody>
      </p:sp>
      <p:sp>
        <p:nvSpPr>
          <p:cNvPr id="10" name="Rounded Rectangle 9"/>
          <p:cNvSpPr/>
          <p:nvPr/>
        </p:nvSpPr>
        <p:spPr>
          <a:xfrm>
            <a:off x="3301626" y="5508172"/>
            <a:ext cx="3708774" cy="914400"/>
          </a:xfrm>
          <a:prstGeom prst="roundRect">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srgbClr val="FFFFFF"/>
                </a:solidFill>
              </a:rPr>
              <a:t>Backbone </a:t>
            </a:r>
          </a:p>
          <a:p>
            <a:pPr algn="ctr"/>
            <a:r>
              <a:rPr lang="en-US" sz="2400" b="1" dirty="0" smtClean="0">
                <a:solidFill>
                  <a:srgbClr val="FFFFFF"/>
                </a:solidFill>
              </a:rPr>
              <a:t>Support</a:t>
            </a:r>
          </a:p>
        </p:txBody>
      </p:sp>
      <p:pic>
        <p:nvPicPr>
          <p:cNvPr id="11" name="Picture 10" descr="http://www.down2earthenergy.com/orange-sun-3-1.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209802" y="1143000"/>
            <a:ext cx="1304459" cy="672336"/>
          </a:xfrm>
          <a:prstGeom prst="roundRect">
            <a:avLst/>
          </a:prstGeom>
          <a:solidFill>
            <a:schemeClr val="bg1"/>
          </a:solidFill>
          <a:ln w="19050">
            <a:solidFill>
              <a:schemeClr val="accent1"/>
            </a:solidFill>
          </a:ln>
        </p:spPr>
      </p:pic>
      <p:pic>
        <p:nvPicPr>
          <p:cNvPr id="12" name="Picture 1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209800" y="2237366"/>
            <a:ext cx="1304460" cy="732245"/>
          </a:xfrm>
          <a:prstGeom prst="roundRect">
            <a:avLst/>
          </a:prstGeom>
          <a:ln w="19050">
            <a:solidFill>
              <a:schemeClr val="accent3"/>
            </a:solidFill>
          </a:ln>
        </p:spPr>
      </p:pic>
      <p:pic>
        <p:nvPicPr>
          <p:cNvPr id="13" name="Picture 12" descr="http://www.infobarrel.com/media/image/6135.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209800" y="3323745"/>
            <a:ext cx="1304460" cy="675701"/>
          </a:xfrm>
          <a:prstGeom prst="roundRect">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209800" y="4353580"/>
            <a:ext cx="1304460" cy="732245"/>
            <a:chOff x="1369593" y="23818980"/>
            <a:chExt cx="7355305" cy="4128825"/>
          </a:xfrm>
        </p:grpSpPr>
        <p:sp>
          <p:nvSpPr>
            <p:cNvPr id="15" name="Rounded Rectangle 14"/>
            <p:cNvSpPr/>
            <p:nvPr>
              <p:custDataLst>
                <p:tags r:id="rId3"/>
              </p:custDataLst>
            </p:nvPr>
          </p:nvSpPr>
          <p:spPr>
            <a:xfrm>
              <a:off x="1369593" y="23818980"/>
              <a:ext cx="7355305" cy="4128825"/>
            </a:xfrm>
            <a:prstGeom prst="roundRect">
              <a:avLst/>
            </a:prstGeom>
            <a:solidFill>
              <a:srgbClr val="F7FCE4"/>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6" name="Group 15"/>
            <p:cNvGrpSpPr/>
            <p:nvPr>
              <p:custDataLst>
                <p:tags r:id="rId4"/>
              </p:custDataLst>
            </p:nvPr>
          </p:nvGrpSpPr>
          <p:grpSpPr>
            <a:xfrm flipH="1">
              <a:off x="1967529" y="25235897"/>
              <a:ext cx="2218358" cy="2473683"/>
              <a:chOff x="6132195" y="1632466"/>
              <a:chExt cx="1932657" cy="2392805"/>
            </a:xfrm>
            <a:solidFill>
              <a:schemeClr val="bg2"/>
            </a:solidFill>
          </p:grpSpPr>
          <p:sp>
            <p:nvSpPr>
              <p:cNvPr id="24" name="Rounded Rectangle 23"/>
              <p:cNvSpPr/>
              <p:nvPr>
                <p:custDataLst>
                  <p:tags r:id="rId11"/>
                </p:custDataLst>
              </p:nvPr>
            </p:nvSpPr>
            <p:spPr>
              <a:xfrm rot="13760280">
                <a:off x="6479123" y="2462713"/>
                <a:ext cx="290400" cy="905943"/>
              </a:xfrm>
              <a:prstGeom prst="roundRect">
                <a:avLst/>
              </a:prstGeom>
              <a:grp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5" name="Rounded Rectangle 24"/>
              <p:cNvSpPr/>
              <p:nvPr>
                <p:custDataLst>
                  <p:tags r:id="rId12"/>
                </p:custDataLst>
              </p:nvPr>
            </p:nvSpPr>
            <p:spPr>
              <a:xfrm rot="19763516">
                <a:off x="7774452" y="2527188"/>
                <a:ext cx="290400" cy="1292066"/>
              </a:xfrm>
              <a:prstGeom prst="roundRect">
                <a:avLst/>
              </a:prstGeom>
              <a:grpFill/>
              <a:ln w="1905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6" name="Rounded Rectangle 25"/>
              <p:cNvSpPr/>
              <p:nvPr/>
            </p:nvSpPr>
            <p:spPr>
              <a:xfrm>
                <a:off x="6722102" y="2510132"/>
                <a:ext cx="1066800" cy="1515139"/>
              </a:xfrm>
              <a:prstGeom prst="roundRect">
                <a:avLst/>
              </a:prstGeom>
              <a:grp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7" name="Rounded Rectangle 26"/>
              <p:cNvSpPr/>
              <p:nvPr>
                <p:custDataLst>
                  <p:tags r:id="rId13"/>
                </p:custDataLst>
              </p:nvPr>
            </p:nvSpPr>
            <p:spPr>
              <a:xfrm rot="18959661">
                <a:off x="6132195" y="2672810"/>
                <a:ext cx="290400" cy="613088"/>
              </a:xfrm>
              <a:prstGeom prst="roundRect">
                <a:avLst/>
              </a:prstGeom>
              <a:solidFill>
                <a:schemeClr val="bg2"/>
              </a:solidFill>
              <a:ln w="19050">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8" name="Oval 27"/>
              <p:cNvSpPr/>
              <p:nvPr>
                <p:custDataLst>
                  <p:tags r:id="rId14"/>
                </p:custDataLst>
              </p:nvPr>
            </p:nvSpPr>
            <p:spPr>
              <a:xfrm>
                <a:off x="6839930" y="1632466"/>
                <a:ext cx="812550" cy="805935"/>
              </a:xfrm>
              <a:prstGeom prst="ellipse">
                <a:avLst/>
              </a:prstGeom>
              <a:grp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grpSp>
        <p:grpSp>
          <p:nvGrpSpPr>
            <p:cNvPr id="17" name="Group 16"/>
            <p:cNvGrpSpPr/>
            <p:nvPr>
              <p:custDataLst>
                <p:tags r:id="rId5"/>
              </p:custDataLst>
            </p:nvPr>
          </p:nvGrpSpPr>
          <p:grpSpPr>
            <a:xfrm>
              <a:off x="5965557" y="25046711"/>
              <a:ext cx="2173416" cy="2473683"/>
              <a:chOff x="6171350" y="1632466"/>
              <a:chExt cx="1893502" cy="2392805"/>
            </a:xfrm>
            <a:solidFill>
              <a:schemeClr val="accent4"/>
            </a:solidFill>
          </p:grpSpPr>
          <p:sp>
            <p:nvSpPr>
              <p:cNvPr id="20" name="Rounded Rectangle 19"/>
              <p:cNvSpPr/>
              <p:nvPr>
                <p:custDataLst>
                  <p:tags r:id="rId8"/>
                </p:custDataLst>
              </p:nvPr>
            </p:nvSpPr>
            <p:spPr>
              <a:xfrm rot="13760280">
                <a:off x="6479122" y="2462713"/>
                <a:ext cx="290400" cy="905943"/>
              </a:xfrm>
              <a:prstGeom prst="roundRect">
                <a:avLst/>
              </a:prstGeom>
              <a:grpFill/>
              <a:ln w="19050">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1" name="Rounded Rectangle 20"/>
              <p:cNvSpPr/>
              <p:nvPr>
                <p:custDataLst>
                  <p:tags r:id="rId9"/>
                </p:custDataLst>
              </p:nvPr>
            </p:nvSpPr>
            <p:spPr>
              <a:xfrm rot="19763516">
                <a:off x="7774452" y="2527188"/>
                <a:ext cx="290400" cy="1292066"/>
              </a:xfrm>
              <a:prstGeom prst="roundRect">
                <a:avLst/>
              </a:prstGeom>
              <a:grpFill/>
              <a:ln w="19050">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2" name="Rounded Rectangle 21"/>
              <p:cNvSpPr/>
              <p:nvPr/>
            </p:nvSpPr>
            <p:spPr>
              <a:xfrm>
                <a:off x="6722102" y="2510132"/>
                <a:ext cx="1066800" cy="1515139"/>
              </a:xfrm>
              <a:prstGeom prst="roundRect">
                <a:avLst/>
              </a:prstGeom>
              <a:grp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23" name="Oval 22"/>
              <p:cNvSpPr/>
              <p:nvPr>
                <p:custDataLst>
                  <p:tags r:id="rId10"/>
                </p:custDataLst>
              </p:nvPr>
            </p:nvSpPr>
            <p:spPr>
              <a:xfrm>
                <a:off x="6839930" y="1632466"/>
                <a:ext cx="812550" cy="805935"/>
              </a:xfrm>
              <a:prstGeom prst="ellipse">
                <a:avLst/>
              </a:prstGeom>
              <a:grp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grpSp>
        <p:sp>
          <p:nvSpPr>
            <p:cNvPr id="18" name="Oval Callout 17"/>
            <p:cNvSpPr/>
            <p:nvPr>
              <p:custDataLst>
                <p:tags r:id="rId6"/>
              </p:custDataLst>
            </p:nvPr>
          </p:nvSpPr>
          <p:spPr>
            <a:xfrm>
              <a:off x="2617691" y="24148775"/>
              <a:ext cx="2182909" cy="918398"/>
            </a:xfrm>
            <a:prstGeom prst="wedgeEllipseCallout">
              <a:avLst>
                <a:gd name="adj1" fmla="val -10064"/>
                <a:gd name="adj2" fmla="val 107486"/>
              </a:avLst>
            </a:prstGeom>
            <a:solidFill>
              <a:srgbClr val="FFE5EF"/>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Oval Callout 18"/>
            <p:cNvSpPr/>
            <p:nvPr>
              <p:custDataLst>
                <p:tags r:id="rId7"/>
              </p:custDataLst>
            </p:nvPr>
          </p:nvSpPr>
          <p:spPr>
            <a:xfrm>
              <a:off x="4987281" y="23966660"/>
              <a:ext cx="2578722" cy="918398"/>
            </a:xfrm>
            <a:prstGeom prst="wedgeEllipseCallout">
              <a:avLst>
                <a:gd name="adj1" fmla="val 15849"/>
                <a:gd name="adj2" fmla="val 80019"/>
              </a:avLst>
            </a:prstGeom>
            <a:solidFill>
              <a:srgbClr val="E7F5FF"/>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9" name="Group 28"/>
          <p:cNvGrpSpPr/>
          <p:nvPr/>
        </p:nvGrpSpPr>
        <p:grpSpPr>
          <a:xfrm>
            <a:off x="2209800" y="5439959"/>
            <a:ext cx="1304460" cy="732245"/>
            <a:chOff x="1521993" y="29718000"/>
            <a:chExt cx="7355305" cy="4128825"/>
          </a:xfrm>
        </p:grpSpPr>
        <p:sp>
          <p:nvSpPr>
            <p:cNvPr id="30" name="Rounded Rectangle 29"/>
            <p:cNvSpPr/>
            <p:nvPr>
              <p:custDataLst>
                <p:tags r:id="rId1"/>
              </p:custDataLst>
            </p:nvPr>
          </p:nvSpPr>
          <p:spPr>
            <a:xfrm>
              <a:off x="1521993" y="29718000"/>
              <a:ext cx="7355305" cy="4128825"/>
            </a:xfrm>
            <a:prstGeom prst="round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1" name="Picture 9" descr="http://www.mpsd.org/martinson/clip-art0020.jpg"/>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3587992" y="29979884"/>
              <a:ext cx="3541193" cy="3685536"/>
            </a:xfrm>
            <a:prstGeom prst="rect">
              <a:avLst/>
            </a:prstGeom>
            <a:noFill/>
            <a:ln w="19050">
              <a:noFill/>
            </a:ln>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0" y="6642556"/>
            <a:ext cx="7956376" cy="230832"/>
          </a:xfrm>
          <a:prstGeom prst="rect">
            <a:avLst/>
          </a:prstGeom>
          <a:noFill/>
        </p:spPr>
        <p:txBody>
          <a:bodyPr wrap="square" rtlCol="0">
            <a:spAutoFit/>
          </a:bodyPr>
          <a:lstStyle/>
          <a:p>
            <a:pPr fontAlgn="base">
              <a:spcBef>
                <a:spcPct val="0"/>
              </a:spcBef>
              <a:spcAft>
                <a:spcPct val="0"/>
              </a:spcAft>
            </a:pPr>
            <a:r>
              <a:rPr lang="en-US" sz="900" dirty="0">
                <a:latin typeface="+mn-lt"/>
                <a:cs typeface="Arial" charset="0"/>
              </a:rPr>
              <a:t>Source: FSG SSIR Collective Impact Article, Winter 2011; FSG </a:t>
            </a:r>
            <a:r>
              <a:rPr lang="en-US" sz="900" dirty="0" smtClean="0">
                <a:latin typeface="+mn-lt"/>
                <a:cs typeface="Arial" charset="0"/>
              </a:rPr>
              <a:t>Interviews; FSG Interviews &amp; Analysis</a:t>
            </a:r>
            <a:endParaRPr lang="en-US" sz="900" dirty="0">
              <a:latin typeface="+mn-lt"/>
              <a:cs typeface="Arial" charset="0"/>
            </a:endParaRPr>
          </a:p>
        </p:txBody>
      </p:sp>
    </p:spTree>
    <p:extLst>
      <p:ext uri="{BB962C8B-B14F-4D97-AF65-F5344CB8AC3E}">
        <p14:creationId xmlns:p14="http://schemas.microsoft.com/office/powerpoint/2010/main" val="21235311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2" y="0"/>
            <a:ext cx="8231889" cy="990600"/>
          </a:xfrm>
          <a:prstGeom prst="rect">
            <a:avLst/>
          </a:prstGeom>
        </p:spPr>
        <p:txBody>
          <a:bodyPr anchor="ctr"/>
          <a:lstStyle/>
          <a:p>
            <a:pPr algn="l"/>
            <a:r>
              <a:rPr lang="en-US" dirty="0"/>
              <a:t>Collective </a:t>
            </a:r>
            <a:r>
              <a:rPr lang="en-US" dirty="0" smtClean="0"/>
              <a:t>impact is best structured </a:t>
            </a:r>
            <a:r>
              <a:rPr lang="en-US" dirty="0"/>
              <a:t>with </a:t>
            </a:r>
            <a:r>
              <a:rPr lang="en-US" dirty="0" smtClean="0"/>
              <a:t>cascading levels </a:t>
            </a:r>
            <a:r>
              <a:rPr lang="en-US" dirty="0"/>
              <a:t>of </a:t>
            </a:r>
            <a:r>
              <a:rPr lang="en-US" dirty="0" smtClean="0"/>
              <a:t>collaboration</a:t>
            </a:r>
            <a:endParaRPr lang="en-US" sz="2400" b="1" dirty="0">
              <a:solidFill>
                <a:schemeClr val="bg2">
                  <a:lumMod val="75000"/>
                </a:schemeClr>
              </a:solidFill>
            </a:endParaRPr>
          </a:p>
        </p:txBody>
      </p:sp>
      <p:sp>
        <p:nvSpPr>
          <p:cNvPr id="4" name="Rounded Rectangle 3"/>
          <p:cNvSpPr/>
          <p:nvPr>
            <p:custDataLst>
              <p:tags r:id="rId1"/>
            </p:custDataLst>
          </p:nvPr>
        </p:nvSpPr>
        <p:spPr>
          <a:xfrm>
            <a:off x="409360" y="1511660"/>
            <a:ext cx="8197166" cy="4816869"/>
          </a:xfrm>
          <a:prstGeom prst="roundRect">
            <a:avLst>
              <a:gd name="adj" fmla="val 6188"/>
            </a:avLst>
          </a:prstGeom>
          <a:gradFill flip="none" rotWithShape="1">
            <a:gsLst>
              <a:gs pos="0">
                <a:schemeClr val="bg1"/>
              </a:gs>
              <a:gs pos="50000">
                <a:schemeClr val="bg1"/>
              </a:gs>
              <a:gs pos="100000">
                <a:schemeClr val="bg2">
                  <a:lumMod val="20000"/>
                  <a:lumOff val="8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1" i="1" dirty="0" smtClean="0">
                <a:solidFill>
                  <a:schemeClr val="accent3"/>
                </a:solidFill>
              </a:rPr>
              <a:t>Shared Measures</a:t>
            </a:r>
            <a:endParaRPr lang="en-US" b="1" i="1" dirty="0">
              <a:solidFill>
                <a:schemeClr val="accent3"/>
              </a:solidFill>
            </a:endParaRPr>
          </a:p>
        </p:txBody>
      </p:sp>
      <p:sp>
        <p:nvSpPr>
          <p:cNvPr id="5" name="Rounded Rectangle 4"/>
          <p:cNvSpPr/>
          <p:nvPr>
            <p:custDataLst>
              <p:tags r:id="rId2"/>
            </p:custDataLst>
          </p:nvPr>
        </p:nvSpPr>
        <p:spPr>
          <a:xfrm>
            <a:off x="309084" y="1360240"/>
            <a:ext cx="8446492" cy="5040560"/>
          </a:xfrm>
          <a:prstGeom prst="roundRect">
            <a:avLst>
              <a:gd name="adj" fmla="val 658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i="1" dirty="0">
              <a:solidFill>
                <a:schemeClr val="accent3"/>
              </a:solidFill>
            </a:endParaRPr>
          </a:p>
        </p:txBody>
      </p:sp>
      <p:sp>
        <p:nvSpPr>
          <p:cNvPr id="8" name="Rounded Rectangle 7"/>
          <p:cNvSpPr/>
          <p:nvPr>
            <p:custDataLst>
              <p:tags r:id="rId3"/>
            </p:custDataLst>
          </p:nvPr>
        </p:nvSpPr>
        <p:spPr>
          <a:xfrm>
            <a:off x="450130" y="2820846"/>
            <a:ext cx="524479" cy="33766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lstStyle/>
          <a:p>
            <a:r>
              <a:rPr lang="en-US" sz="1200" b="1" i="1" dirty="0" smtClean="0">
                <a:solidFill>
                  <a:schemeClr val="tx1"/>
                </a:solidFill>
              </a:rPr>
              <a:t>Backbone</a:t>
            </a:r>
            <a:endParaRPr lang="en-US" sz="1200" b="1" i="1" dirty="0">
              <a:solidFill>
                <a:schemeClr val="tx1"/>
              </a:solidFill>
            </a:endParaRPr>
          </a:p>
        </p:txBody>
      </p:sp>
      <p:sp>
        <p:nvSpPr>
          <p:cNvPr id="9" name="TextBox 8"/>
          <p:cNvSpPr txBox="1"/>
          <p:nvPr>
            <p:custDataLst>
              <p:tags r:id="rId4"/>
            </p:custDataLst>
          </p:nvPr>
        </p:nvSpPr>
        <p:spPr>
          <a:xfrm>
            <a:off x="1634045" y="2321189"/>
            <a:ext cx="2643865" cy="707886"/>
          </a:xfrm>
          <a:prstGeom prst="rect">
            <a:avLst/>
          </a:prstGeom>
          <a:noFill/>
        </p:spPr>
        <p:txBody>
          <a:bodyPr wrap="none" rtlCol="0">
            <a:spAutoFit/>
          </a:bodyPr>
          <a:lstStyle/>
          <a:p>
            <a:r>
              <a:rPr lang="en-US" sz="2000" b="1" dirty="0" smtClean="0">
                <a:solidFill>
                  <a:schemeClr val="accent1"/>
                </a:solidFill>
                <a:latin typeface="+mj-lt"/>
              </a:rPr>
              <a:t>Governance,</a:t>
            </a:r>
          </a:p>
          <a:p>
            <a:r>
              <a:rPr lang="en-US" sz="2000" b="1" dirty="0" smtClean="0">
                <a:solidFill>
                  <a:schemeClr val="accent1"/>
                </a:solidFill>
                <a:latin typeface="+mj-lt"/>
              </a:rPr>
              <a:t>Vision, and Strategy</a:t>
            </a:r>
          </a:p>
        </p:txBody>
      </p:sp>
      <p:grpSp>
        <p:nvGrpSpPr>
          <p:cNvPr id="10" name="Group 9"/>
          <p:cNvGrpSpPr/>
          <p:nvPr>
            <p:custDataLst>
              <p:tags r:id="rId5"/>
            </p:custDataLst>
          </p:nvPr>
        </p:nvGrpSpPr>
        <p:grpSpPr>
          <a:xfrm>
            <a:off x="1109567" y="3489930"/>
            <a:ext cx="5253917" cy="900446"/>
            <a:chOff x="1109565" y="3025750"/>
            <a:chExt cx="5253917" cy="900446"/>
          </a:xfrm>
        </p:grpSpPr>
        <p:sp>
          <p:nvSpPr>
            <p:cNvPr id="11" name="TextBox 10"/>
            <p:cNvSpPr txBox="1"/>
            <p:nvPr>
              <p:custDataLst>
                <p:tags r:id="rId89"/>
              </p:custDataLst>
            </p:nvPr>
          </p:nvSpPr>
          <p:spPr>
            <a:xfrm>
              <a:off x="4226358" y="3275918"/>
              <a:ext cx="2137124" cy="400110"/>
            </a:xfrm>
            <a:prstGeom prst="rect">
              <a:avLst/>
            </a:prstGeom>
            <a:noFill/>
          </p:spPr>
          <p:txBody>
            <a:bodyPr wrap="none" rtlCol="0">
              <a:spAutoFit/>
            </a:bodyPr>
            <a:lstStyle/>
            <a:p>
              <a:pPr algn="l"/>
              <a:r>
                <a:rPr lang="en-US" sz="2000" b="1" dirty="0" smtClean="0">
                  <a:solidFill>
                    <a:schemeClr val="accent1"/>
                  </a:solidFill>
                  <a:latin typeface="+mj-lt"/>
                </a:rPr>
                <a:t>Action Planning</a:t>
              </a:r>
            </a:p>
          </p:txBody>
        </p:sp>
        <p:grpSp>
          <p:nvGrpSpPr>
            <p:cNvPr id="12" name="Group 11"/>
            <p:cNvGrpSpPr/>
            <p:nvPr/>
          </p:nvGrpSpPr>
          <p:grpSpPr>
            <a:xfrm>
              <a:off x="1109565" y="3025750"/>
              <a:ext cx="2828758" cy="900446"/>
              <a:chOff x="1109565" y="3025750"/>
              <a:chExt cx="2828758" cy="900446"/>
            </a:xfrm>
          </p:grpSpPr>
          <p:sp>
            <p:nvSpPr>
              <p:cNvPr id="13" name="Rounded Rectangle 12"/>
              <p:cNvSpPr/>
              <p:nvPr>
                <p:custDataLst>
                  <p:tags r:id="rId90"/>
                </p:custDataLst>
              </p:nvPr>
            </p:nvSpPr>
            <p:spPr>
              <a:xfrm>
                <a:off x="2102222" y="3025750"/>
                <a:ext cx="864105" cy="888097"/>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sz="1200" i="1" dirty="0">
                  <a:solidFill>
                    <a:schemeClr val="tx1"/>
                  </a:solidFill>
                </a:endParaRPr>
              </a:p>
            </p:txBody>
          </p:sp>
          <p:sp>
            <p:nvSpPr>
              <p:cNvPr id="14" name="Rounded Rectangle 13"/>
              <p:cNvSpPr/>
              <p:nvPr>
                <p:custDataLst>
                  <p:tags r:id="rId91"/>
                </p:custDataLst>
              </p:nvPr>
            </p:nvSpPr>
            <p:spPr>
              <a:xfrm>
                <a:off x="3074218" y="3038099"/>
                <a:ext cx="864105" cy="888097"/>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endParaRPr lang="en-US" sz="1200" i="1" dirty="0">
                  <a:solidFill>
                    <a:schemeClr val="tx1"/>
                  </a:solidFill>
                </a:endParaRPr>
              </a:p>
            </p:txBody>
          </p:sp>
          <p:sp>
            <p:nvSpPr>
              <p:cNvPr id="15" name="Rounded Rectangle 14"/>
              <p:cNvSpPr/>
              <p:nvPr>
                <p:custDataLst>
                  <p:tags r:id="rId92"/>
                </p:custDataLst>
              </p:nvPr>
            </p:nvSpPr>
            <p:spPr>
              <a:xfrm>
                <a:off x="2152770" y="3397101"/>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custDataLst>
                  <p:tags r:id="rId93"/>
                </p:custDataLst>
              </p:nvPr>
            </p:nvSpPr>
            <p:spPr>
              <a:xfrm>
                <a:off x="2446821" y="3397101"/>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custDataLst>
                  <p:tags r:id="rId94"/>
                </p:custDataLst>
              </p:nvPr>
            </p:nvSpPr>
            <p:spPr>
              <a:xfrm>
                <a:off x="2739384" y="3397101"/>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custDataLst>
                  <p:tags r:id="rId95"/>
                </p:custDataLst>
              </p:nvPr>
            </p:nvSpPr>
            <p:spPr>
              <a:xfrm>
                <a:off x="3116750" y="3407734"/>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custDataLst>
                  <p:tags r:id="rId96"/>
                </p:custDataLst>
              </p:nvPr>
            </p:nvSpPr>
            <p:spPr>
              <a:xfrm>
                <a:off x="3410801" y="3407734"/>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custDataLst>
                  <p:tags r:id="rId97"/>
                </p:custDataLst>
              </p:nvPr>
            </p:nvSpPr>
            <p:spPr>
              <a:xfrm>
                <a:off x="3703364" y="3407734"/>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custDataLst>
                  <p:tags r:id="rId98"/>
                </p:custDataLst>
              </p:nvPr>
            </p:nvSpPr>
            <p:spPr>
              <a:xfrm>
                <a:off x="1109565" y="3025750"/>
                <a:ext cx="864105" cy="888097"/>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sz="1200" b="1" i="1" dirty="0">
                  <a:solidFill>
                    <a:schemeClr val="tx1"/>
                  </a:solidFill>
                </a:endParaRPr>
              </a:p>
            </p:txBody>
          </p:sp>
          <p:sp>
            <p:nvSpPr>
              <p:cNvPr id="22" name="Rounded Rectangle 21"/>
              <p:cNvSpPr/>
              <p:nvPr>
                <p:custDataLst>
                  <p:tags r:id="rId99"/>
                </p:custDataLst>
              </p:nvPr>
            </p:nvSpPr>
            <p:spPr>
              <a:xfrm>
                <a:off x="1162729" y="3371393"/>
                <a:ext cx="178837" cy="46085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custDataLst>
                  <p:tags r:id="rId100"/>
                </p:custDataLst>
              </p:nvPr>
            </p:nvSpPr>
            <p:spPr>
              <a:xfrm>
                <a:off x="1456780" y="3371393"/>
                <a:ext cx="178837" cy="46085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custDataLst>
                  <p:tags r:id="rId101"/>
                </p:custDataLst>
              </p:nvPr>
            </p:nvSpPr>
            <p:spPr>
              <a:xfrm>
                <a:off x="1749343" y="3371393"/>
                <a:ext cx="178837" cy="460856"/>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5" name="Group 24"/>
          <p:cNvGrpSpPr/>
          <p:nvPr>
            <p:custDataLst>
              <p:tags r:id="rId6"/>
            </p:custDataLst>
          </p:nvPr>
        </p:nvGrpSpPr>
        <p:grpSpPr>
          <a:xfrm>
            <a:off x="1115582" y="4645166"/>
            <a:ext cx="6801587" cy="460856"/>
            <a:chOff x="1115580" y="4180986"/>
            <a:chExt cx="6801587" cy="460856"/>
          </a:xfrm>
        </p:grpSpPr>
        <p:sp>
          <p:nvSpPr>
            <p:cNvPr id="26" name="TextBox 25"/>
            <p:cNvSpPr txBox="1"/>
            <p:nvPr>
              <p:custDataLst>
                <p:tags r:id="rId74"/>
              </p:custDataLst>
            </p:nvPr>
          </p:nvSpPr>
          <p:spPr>
            <a:xfrm>
              <a:off x="5839354" y="4211359"/>
              <a:ext cx="2077813" cy="400110"/>
            </a:xfrm>
            <a:prstGeom prst="rect">
              <a:avLst/>
            </a:prstGeom>
            <a:noFill/>
          </p:spPr>
          <p:txBody>
            <a:bodyPr wrap="none" rtlCol="0">
              <a:spAutoFit/>
            </a:bodyPr>
            <a:lstStyle/>
            <a:p>
              <a:pPr algn="l"/>
              <a:r>
                <a:rPr lang="en-US" sz="2000" b="1" dirty="0" smtClean="0">
                  <a:solidFill>
                    <a:schemeClr val="accent1"/>
                  </a:solidFill>
                  <a:latin typeface="+mj-lt"/>
                </a:rPr>
                <a:t>Implementation</a:t>
              </a:r>
            </a:p>
          </p:txBody>
        </p:sp>
        <p:grpSp>
          <p:nvGrpSpPr>
            <p:cNvPr id="27" name="Group 26"/>
            <p:cNvGrpSpPr/>
            <p:nvPr/>
          </p:nvGrpSpPr>
          <p:grpSpPr>
            <a:xfrm>
              <a:off x="1115580" y="4180986"/>
              <a:ext cx="4331154" cy="460856"/>
              <a:chOff x="1115580" y="4184082"/>
              <a:chExt cx="4331154" cy="460856"/>
            </a:xfrm>
          </p:grpSpPr>
          <p:sp>
            <p:nvSpPr>
              <p:cNvPr id="28" name="Rounded Rectangle 27"/>
              <p:cNvSpPr/>
              <p:nvPr>
                <p:custDataLst>
                  <p:tags r:id="rId75"/>
                </p:custDataLst>
              </p:nvPr>
            </p:nvSpPr>
            <p:spPr>
              <a:xfrm>
                <a:off x="1434989" y="4184082"/>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custDataLst>
                  <p:tags r:id="rId76"/>
                </p:custDataLst>
              </p:nvPr>
            </p:nvSpPr>
            <p:spPr>
              <a:xfrm>
                <a:off x="1754398" y="4184082"/>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custDataLst>
                  <p:tags r:id="rId77"/>
                </p:custDataLst>
              </p:nvPr>
            </p:nvSpPr>
            <p:spPr>
              <a:xfrm>
                <a:off x="2073807" y="4184082"/>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custDataLst>
                  <p:tags r:id="rId78"/>
                </p:custDataLst>
              </p:nvPr>
            </p:nvSpPr>
            <p:spPr>
              <a:xfrm>
                <a:off x="2393216" y="4184082"/>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custDataLst>
                  <p:tags r:id="rId79"/>
                </p:custDataLst>
              </p:nvPr>
            </p:nvSpPr>
            <p:spPr>
              <a:xfrm>
                <a:off x="2712625" y="4184082"/>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custDataLst>
                  <p:tags r:id="rId80"/>
                </p:custDataLst>
              </p:nvPr>
            </p:nvSpPr>
            <p:spPr>
              <a:xfrm>
                <a:off x="3032034" y="4184082"/>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custDataLst>
                  <p:tags r:id="rId81"/>
                </p:custDataLst>
              </p:nvPr>
            </p:nvSpPr>
            <p:spPr>
              <a:xfrm>
                <a:off x="3351443" y="4184082"/>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custDataLst>
                  <p:tags r:id="rId82"/>
                </p:custDataLst>
              </p:nvPr>
            </p:nvSpPr>
            <p:spPr>
              <a:xfrm>
                <a:off x="3670852" y="4184082"/>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custDataLst>
                  <p:tags r:id="rId83"/>
                </p:custDataLst>
              </p:nvPr>
            </p:nvSpPr>
            <p:spPr>
              <a:xfrm>
                <a:off x="3990261" y="4184082"/>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custDataLst>
                  <p:tags r:id="rId84"/>
                </p:custDataLst>
              </p:nvPr>
            </p:nvSpPr>
            <p:spPr>
              <a:xfrm>
                <a:off x="4309670" y="4184082"/>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custDataLst>
                  <p:tags r:id="rId85"/>
                </p:custDataLst>
              </p:nvPr>
            </p:nvSpPr>
            <p:spPr>
              <a:xfrm>
                <a:off x="4629079" y="4184082"/>
                <a:ext cx="178837" cy="460856"/>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custDataLst>
                  <p:tags r:id="rId86"/>
                </p:custDataLst>
              </p:nvPr>
            </p:nvSpPr>
            <p:spPr>
              <a:xfrm>
                <a:off x="4948488" y="4184082"/>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custDataLst>
                  <p:tags r:id="rId87"/>
                </p:custDataLst>
              </p:nvPr>
            </p:nvSpPr>
            <p:spPr>
              <a:xfrm>
                <a:off x="5267897" y="4184082"/>
                <a:ext cx="178837" cy="460856"/>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custDataLst>
                  <p:tags r:id="rId88"/>
                </p:custDataLst>
              </p:nvPr>
            </p:nvSpPr>
            <p:spPr>
              <a:xfrm>
                <a:off x="1115580" y="4184082"/>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sz="1200" b="1" i="1" dirty="0">
                  <a:solidFill>
                    <a:schemeClr val="tx1"/>
                  </a:solidFill>
                </a:endParaRPr>
              </a:p>
            </p:txBody>
          </p:sp>
        </p:grpSp>
      </p:grpSp>
      <p:grpSp>
        <p:nvGrpSpPr>
          <p:cNvPr id="42" name="Group 41"/>
          <p:cNvGrpSpPr/>
          <p:nvPr>
            <p:custDataLst>
              <p:tags r:id="rId7"/>
            </p:custDataLst>
          </p:nvPr>
        </p:nvGrpSpPr>
        <p:grpSpPr>
          <a:xfrm>
            <a:off x="1115580" y="5448573"/>
            <a:ext cx="7543198" cy="748891"/>
            <a:chOff x="1115580" y="4984389"/>
            <a:chExt cx="7543198" cy="748891"/>
          </a:xfrm>
        </p:grpSpPr>
        <p:grpSp>
          <p:nvGrpSpPr>
            <p:cNvPr id="43" name="Group 42"/>
            <p:cNvGrpSpPr/>
            <p:nvPr/>
          </p:nvGrpSpPr>
          <p:grpSpPr>
            <a:xfrm>
              <a:off x="1115580" y="4984389"/>
              <a:ext cx="5608782" cy="748891"/>
              <a:chOff x="1115580" y="4984389"/>
              <a:chExt cx="5608782" cy="748891"/>
            </a:xfrm>
          </p:grpSpPr>
          <p:sp>
            <p:nvSpPr>
              <p:cNvPr id="45" name="Rounded Rectangle 44"/>
              <p:cNvSpPr/>
              <p:nvPr>
                <p:custDataLst>
                  <p:tags r:id="rId20"/>
                </p:custDataLst>
              </p:nvPr>
            </p:nvSpPr>
            <p:spPr>
              <a:xfrm>
                <a:off x="1434989"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custDataLst>
                  <p:tags r:id="rId21"/>
                </p:custDataLst>
              </p:nvPr>
            </p:nvSpPr>
            <p:spPr>
              <a:xfrm>
                <a:off x="1754398"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custDataLst>
                  <p:tags r:id="rId22"/>
                </p:custDataLst>
              </p:nvPr>
            </p:nvSpPr>
            <p:spPr>
              <a:xfrm>
                <a:off x="2073807"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custDataLst>
                  <p:tags r:id="rId23"/>
                </p:custDataLst>
              </p:nvPr>
            </p:nvSpPr>
            <p:spPr>
              <a:xfrm>
                <a:off x="2393216"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custDataLst>
                  <p:tags r:id="rId24"/>
                </p:custDataLst>
              </p:nvPr>
            </p:nvSpPr>
            <p:spPr>
              <a:xfrm>
                <a:off x="2712625"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custDataLst>
                  <p:tags r:id="rId25"/>
                </p:custDataLst>
              </p:nvPr>
            </p:nvSpPr>
            <p:spPr>
              <a:xfrm>
                <a:off x="3032034"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custDataLst>
                  <p:tags r:id="rId26"/>
                </p:custDataLst>
              </p:nvPr>
            </p:nvSpPr>
            <p:spPr>
              <a:xfrm>
                <a:off x="3351443"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custDataLst>
                  <p:tags r:id="rId27"/>
                </p:custDataLst>
              </p:nvPr>
            </p:nvSpPr>
            <p:spPr>
              <a:xfrm>
                <a:off x="3670852"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custDataLst>
                  <p:tags r:id="rId28"/>
                </p:custDataLst>
              </p:nvPr>
            </p:nvSpPr>
            <p:spPr>
              <a:xfrm>
                <a:off x="3990261"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custDataLst>
                  <p:tags r:id="rId29"/>
                </p:custDataLst>
              </p:nvPr>
            </p:nvSpPr>
            <p:spPr>
              <a:xfrm>
                <a:off x="4309670"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custDataLst>
                  <p:tags r:id="rId30"/>
                </p:custDataLst>
              </p:nvPr>
            </p:nvSpPr>
            <p:spPr>
              <a:xfrm>
                <a:off x="4629079"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custDataLst>
                  <p:tags r:id="rId31"/>
                </p:custDataLst>
              </p:nvPr>
            </p:nvSpPr>
            <p:spPr>
              <a:xfrm>
                <a:off x="4948488"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custDataLst>
                  <p:tags r:id="rId32"/>
                </p:custDataLst>
              </p:nvPr>
            </p:nvSpPr>
            <p:spPr>
              <a:xfrm>
                <a:off x="5267897"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p:cNvSpPr/>
              <p:nvPr>
                <p:custDataLst>
                  <p:tags r:id="rId33"/>
                </p:custDataLst>
              </p:nvPr>
            </p:nvSpPr>
            <p:spPr>
              <a:xfrm>
                <a:off x="5587306"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custDataLst>
                  <p:tags r:id="rId34"/>
                </p:custDataLst>
              </p:nvPr>
            </p:nvSpPr>
            <p:spPr>
              <a:xfrm>
                <a:off x="5906715"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custDataLst>
                  <p:tags r:id="rId35"/>
                </p:custDataLst>
              </p:nvPr>
            </p:nvSpPr>
            <p:spPr>
              <a:xfrm>
                <a:off x="6226124" y="4984389"/>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custDataLst>
                  <p:tags r:id="rId36"/>
                </p:custDataLst>
              </p:nvPr>
            </p:nvSpPr>
            <p:spPr>
              <a:xfrm>
                <a:off x="6545525" y="4984389"/>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custDataLst>
                  <p:tags r:id="rId37"/>
                </p:custDataLst>
              </p:nvPr>
            </p:nvSpPr>
            <p:spPr>
              <a:xfrm>
                <a:off x="1115580"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custDataLst>
                  <p:tags r:id="rId38"/>
                </p:custDataLst>
              </p:nvPr>
            </p:nvSpPr>
            <p:spPr>
              <a:xfrm>
                <a:off x="1434989"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custDataLst>
                  <p:tags r:id="rId39"/>
                </p:custDataLst>
              </p:nvPr>
            </p:nvSpPr>
            <p:spPr>
              <a:xfrm>
                <a:off x="1754398"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custDataLst>
                  <p:tags r:id="rId40"/>
                </p:custDataLst>
              </p:nvPr>
            </p:nvSpPr>
            <p:spPr>
              <a:xfrm>
                <a:off x="2073807"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custDataLst>
                  <p:tags r:id="rId41"/>
                </p:custDataLst>
              </p:nvPr>
            </p:nvSpPr>
            <p:spPr>
              <a:xfrm>
                <a:off x="2393216"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custDataLst>
                  <p:tags r:id="rId42"/>
                </p:custDataLst>
              </p:nvPr>
            </p:nvSpPr>
            <p:spPr>
              <a:xfrm>
                <a:off x="2712625"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custDataLst>
                  <p:tags r:id="rId43"/>
                </p:custDataLst>
              </p:nvPr>
            </p:nvSpPr>
            <p:spPr>
              <a:xfrm>
                <a:off x="3032034"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custDataLst>
                  <p:tags r:id="rId44"/>
                </p:custDataLst>
              </p:nvPr>
            </p:nvSpPr>
            <p:spPr>
              <a:xfrm>
                <a:off x="3351443"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p:cNvSpPr/>
              <p:nvPr>
                <p:custDataLst>
                  <p:tags r:id="rId45"/>
                </p:custDataLst>
              </p:nvPr>
            </p:nvSpPr>
            <p:spPr>
              <a:xfrm>
                <a:off x="3670852"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custDataLst>
                  <p:tags r:id="rId46"/>
                </p:custDataLst>
              </p:nvPr>
            </p:nvSpPr>
            <p:spPr>
              <a:xfrm>
                <a:off x="3990261"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custDataLst>
                  <p:tags r:id="rId47"/>
                </p:custDataLst>
              </p:nvPr>
            </p:nvSpPr>
            <p:spPr>
              <a:xfrm>
                <a:off x="4309670"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custDataLst>
                  <p:tags r:id="rId48"/>
                </p:custDataLst>
              </p:nvPr>
            </p:nvSpPr>
            <p:spPr>
              <a:xfrm>
                <a:off x="4629079"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custDataLst>
                  <p:tags r:id="rId49"/>
                </p:custDataLst>
              </p:nvPr>
            </p:nvSpPr>
            <p:spPr>
              <a:xfrm>
                <a:off x="4948488"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74"/>
              <p:cNvSpPr/>
              <p:nvPr>
                <p:custDataLst>
                  <p:tags r:id="rId50"/>
                </p:custDataLst>
              </p:nvPr>
            </p:nvSpPr>
            <p:spPr>
              <a:xfrm>
                <a:off x="5267897"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custDataLst>
                  <p:tags r:id="rId51"/>
                </p:custDataLst>
              </p:nvPr>
            </p:nvSpPr>
            <p:spPr>
              <a:xfrm>
                <a:off x="5587306"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custDataLst>
                  <p:tags r:id="rId52"/>
                </p:custDataLst>
              </p:nvPr>
            </p:nvSpPr>
            <p:spPr>
              <a:xfrm>
                <a:off x="5906715" y="5262365"/>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custDataLst>
                  <p:tags r:id="rId53"/>
                </p:custDataLst>
              </p:nvPr>
            </p:nvSpPr>
            <p:spPr>
              <a:xfrm>
                <a:off x="6226124" y="5262365"/>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p:cNvSpPr/>
              <p:nvPr>
                <p:custDataLst>
                  <p:tags r:id="rId54"/>
                </p:custDataLst>
              </p:nvPr>
            </p:nvSpPr>
            <p:spPr>
              <a:xfrm>
                <a:off x="6545525" y="5262365"/>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custDataLst>
                  <p:tags r:id="rId55"/>
                </p:custDataLst>
              </p:nvPr>
            </p:nvSpPr>
            <p:spPr>
              <a:xfrm>
                <a:off x="1115580"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custDataLst>
                  <p:tags r:id="rId56"/>
                </p:custDataLst>
              </p:nvPr>
            </p:nvSpPr>
            <p:spPr>
              <a:xfrm>
                <a:off x="1434989"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custDataLst>
                  <p:tags r:id="rId57"/>
                </p:custDataLst>
              </p:nvPr>
            </p:nvSpPr>
            <p:spPr>
              <a:xfrm>
                <a:off x="1754398"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custDataLst>
                  <p:tags r:id="rId58"/>
                </p:custDataLst>
              </p:nvPr>
            </p:nvSpPr>
            <p:spPr>
              <a:xfrm>
                <a:off x="2073807"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custDataLst>
                  <p:tags r:id="rId59"/>
                </p:custDataLst>
              </p:nvPr>
            </p:nvSpPr>
            <p:spPr>
              <a:xfrm>
                <a:off x="2393216"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custDataLst>
                  <p:tags r:id="rId60"/>
                </p:custDataLst>
              </p:nvPr>
            </p:nvSpPr>
            <p:spPr>
              <a:xfrm>
                <a:off x="2712625"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custDataLst>
                  <p:tags r:id="rId61"/>
                </p:custDataLst>
              </p:nvPr>
            </p:nvSpPr>
            <p:spPr>
              <a:xfrm>
                <a:off x="3032034"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p:cNvSpPr/>
              <p:nvPr>
                <p:custDataLst>
                  <p:tags r:id="rId62"/>
                </p:custDataLst>
              </p:nvPr>
            </p:nvSpPr>
            <p:spPr>
              <a:xfrm>
                <a:off x="3351443"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custDataLst>
                  <p:tags r:id="rId63"/>
                </p:custDataLst>
              </p:nvPr>
            </p:nvSpPr>
            <p:spPr>
              <a:xfrm>
                <a:off x="3670852"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ounded Rectangle 88"/>
              <p:cNvSpPr/>
              <p:nvPr>
                <p:custDataLst>
                  <p:tags r:id="rId64"/>
                </p:custDataLst>
              </p:nvPr>
            </p:nvSpPr>
            <p:spPr>
              <a:xfrm>
                <a:off x="3990261"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custDataLst>
                  <p:tags r:id="rId65"/>
                </p:custDataLst>
              </p:nvPr>
            </p:nvSpPr>
            <p:spPr>
              <a:xfrm>
                <a:off x="4309670"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custDataLst>
                  <p:tags r:id="rId66"/>
                </p:custDataLst>
              </p:nvPr>
            </p:nvSpPr>
            <p:spPr>
              <a:xfrm>
                <a:off x="4629079"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custDataLst>
                  <p:tags r:id="rId67"/>
                </p:custDataLst>
              </p:nvPr>
            </p:nvSpPr>
            <p:spPr>
              <a:xfrm>
                <a:off x="4948488"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custDataLst>
                  <p:tags r:id="rId68"/>
                </p:custDataLst>
              </p:nvPr>
            </p:nvSpPr>
            <p:spPr>
              <a:xfrm>
                <a:off x="5267897"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custDataLst>
                  <p:tags r:id="rId69"/>
                </p:custDataLst>
              </p:nvPr>
            </p:nvSpPr>
            <p:spPr>
              <a:xfrm>
                <a:off x="5587306"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custDataLst>
                  <p:tags r:id="rId70"/>
                </p:custDataLst>
              </p:nvPr>
            </p:nvSpPr>
            <p:spPr>
              <a:xfrm>
                <a:off x="5906715" y="5550400"/>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custDataLst>
                  <p:tags r:id="rId71"/>
                </p:custDataLst>
              </p:nvPr>
            </p:nvSpPr>
            <p:spPr>
              <a:xfrm>
                <a:off x="6226124" y="5550400"/>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custDataLst>
                  <p:tags r:id="rId72"/>
                </p:custDataLst>
              </p:nvPr>
            </p:nvSpPr>
            <p:spPr>
              <a:xfrm>
                <a:off x="6545525" y="5550400"/>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custDataLst>
                  <p:tags r:id="rId73"/>
                </p:custDataLst>
              </p:nvPr>
            </p:nvSpPr>
            <p:spPr>
              <a:xfrm>
                <a:off x="1115580" y="4984389"/>
                <a:ext cx="178837" cy="1828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endParaRPr lang="en-US" sz="1200" b="1" i="1" dirty="0">
                  <a:solidFill>
                    <a:schemeClr val="tx1"/>
                  </a:solidFill>
                </a:endParaRPr>
              </a:p>
            </p:txBody>
          </p:sp>
        </p:grpSp>
        <p:sp>
          <p:nvSpPr>
            <p:cNvPr id="44" name="TextBox 43"/>
            <p:cNvSpPr txBox="1"/>
            <p:nvPr>
              <p:custDataLst>
                <p:tags r:id="rId19"/>
              </p:custDataLst>
            </p:nvPr>
          </p:nvSpPr>
          <p:spPr>
            <a:xfrm>
              <a:off x="7182733" y="5158779"/>
              <a:ext cx="1476045" cy="400110"/>
            </a:xfrm>
            <a:prstGeom prst="rect">
              <a:avLst/>
            </a:prstGeom>
            <a:noFill/>
          </p:spPr>
          <p:txBody>
            <a:bodyPr wrap="none" rtlCol="0">
              <a:spAutoFit/>
            </a:bodyPr>
            <a:lstStyle/>
            <a:p>
              <a:pPr algn="l"/>
              <a:r>
                <a:rPr lang="en-US" sz="2000" b="1" dirty="0" smtClean="0">
                  <a:solidFill>
                    <a:schemeClr val="accent1"/>
                  </a:solidFill>
                  <a:latin typeface="+mj-lt"/>
                </a:rPr>
                <a:t>Public Will</a:t>
              </a:r>
            </a:p>
          </p:txBody>
        </p:sp>
      </p:grpSp>
      <p:cxnSp>
        <p:nvCxnSpPr>
          <p:cNvPr id="99" name="Curved Connector 98"/>
          <p:cNvCxnSpPr>
            <a:stCxn id="9" idx="2"/>
            <a:endCxn id="11" idx="0"/>
          </p:cNvCxnSpPr>
          <p:nvPr>
            <p:custDataLst>
              <p:tags r:id="rId8"/>
            </p:custDataLst>
          </p:nvPr>
        </p:nvCxnSpPr>
        <p:spPr>
          <a:xfrm rot="16200000" flipH="1">
            <a:off x="3769939" y="2215114"/>
            <a:ext cx="711023" cy="23389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a:stCxn id="11" idx="2"/>
            <a:endCxn id="26" idx="0"/>
          </p:cNvCxnSpPr>
          <p:nvPr>
            <p:custDataLst>
              <p:tags r:id="rId9"/>
            </p:custDataLst>
          </p:nvPr>
        </p:nvCxnSpPr>
        <p:spPr>
          <a:xfrm rot="16200000" flipH="1">
            <a:off x="5818927" y="3616202"/>
            <a:ext cx="535331" cy="158334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a:stCxn id="26" idx="2"/>
            <a:endCxn id="44" idx="0"/>
          </p:cNvCxnSpPr>
          <p:nvPr>
            <p:custDataLst>
              <p:tags r:id="rId10"/>
            </p:custDataLst>
          </p:nvPr>
        </p:nvCxnSpPr>
        <p:spPr>
          <a:xfrm rot="16200000" flipH="1">
            <a:off x="7125852" y="4828059"/>
            <a:ext cx="547314" cy="104249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endCxn id="26" idx="3"/>
          </p:cNvCxnSpPr>
          <p:nvPr>
            <p:custDataLst>
              <p:tags r:id="rId11"/>
            </p:custDataLst>
          </p:nvPr>
        </p:nvCxnSpPr>
        <p:spPr>
          <a:xfrm rot="16200000" flipV="1">
            <a:off x="7871009" y="4921754"/>
            <a:ext cx="664444" cy="57212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endCxn id="9" idx="3"/>
          </p:cNvCxnSpPr>
          <p:nvPr>
            <p:custDataLst>
              <p:tags r:id="rId12"/>
            </p:custDataLst>
          </p:nvPr>
        </p:nvCxnSpPr>
        <p:spPr>
          <a:xfrm rot="10800000">
            <a:off x="4277911" y="2675132"/>
            <a:ext cx="1398819" cy="82715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custDataLst>
              <p:tags r:id="rId13"/>
            </p:custDataLst>
          </p:nvPr>
        </p:nvSpPr>
        <p:spPr>
          <a:xfrm>
            <a:off x="693416" y="1385996"/>
            <a:ext cx="2086853" cy="369332"/>
          </a:xfrm>
          <a:prstGeom prst="rect">
            <a:avLst/>
          </a:prstGeom>
          <a:solidFill>
            <a:schemeClr val="bg1"/>
          </a:solidFill>
        </p:spPr>
        <p:txBody>
          <a:bodyPr wrap="none">
            <a:spAutoFit/>
          </a:bodyPr>
          <a:lstStyle/>
          <a:p>
            <a:pPr algn="ctr"/>
            <a:r>
              <a:rPr lang="en-US" b="1" i="1" dirty="0">
                <a:solidFill>
                  <a:schemeClr val="accent3"/>
                </a:solidFill>
                <a:latin typeface="+mj-lt"/>
              </a:rPr>
              <a:t>Common Agenda</a:t>
            </a:r>
          </a:p>
        </p:txBody>
      </p:sp>
      <p:grpSp>
        <p:nvGrpSpPr>
          <p:cNvPr id="105" name="Group 104"/>
          <p:cNvGrpSpPr/>
          <p:nvPr/>
        </p:nvGrpSpPr>
        <p:grpSpPr>
          <a:xfrm>
            <a:off x="450130" y="1761721"/>
            <a:ext cx="524478" cy="973472"/>
            <a:chOff x="450130" y="1873611"/>
            <a:chExt cx="524478" cy="973472"/>
          </a:xfrm>
        </p:grpSpPr>
        <p:sp>
          <p:nvSpPr>
            <p:cNvPr id="106" name="Rounded Rectangle 105"/>
            <p:cNvSpPr/>
            <p:nvPr>
              <p:custDataLst>
                <p:tags r:id="rId15"/>
              </p:custDataLst>
            </p:nvPr>
          </p:nvSpPr>
          <p:spPr>
            <a:xfrm>
              <a:off x="450130" y="1873611"/>
              <a:ext cx="524478" cy="973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r>
                <a:rPr lang="en-US" sz="1200" b="1" i="1" dirty="0" smtClean="0">
                  <a:solidFill>
                    <a:schemeClr val="tx1"/>
                  </a:solidFill>
                </a:rPr>
                <a:t>Steering </a:t>
              </a:r>
              <a:br>
                <a:rPr lang="en-US" sz="1200" b="1" i="1" dirty="0" smtClean="0">
                  <a:solidFill>
                    <a:schemeClr val="tx1"/>
                  </a:solidFill>
                </a:rPr>
              </a:br>
              <a:r>
                <a:rPr lang="en-US" sz="1200" b="1" i="1" dirty="0" smtClean="0">
                  <a:solidFill>
                    <a:schemeClr val="tx1"/>
                  </a:solidFill>
                </a:rPr>
                <a:t>Committee</a:t>
              </a:r>
              <a:endParaRPr lang="en-US" sz="1200" b="1" i="1" dirty="0">
                <a:solidFill>
                  <a:schemeClr val="tx1"/>
                </a:solidFill>
              </a:endParaRPr>
            </a:p>
          </p:txBody>
        </p:sp>
        <p:sp>
          <p:nvSpPr>
            <p:cNvPr id="107" name="Rounded Rectangle 106"/>
            <p:cNvSpPr/>
            <p:nvPr>
              <p:custDataLst>
                <p:tags r:id="rId16"/>
              </p:custDataLst>
            </p:nvPr>
          </p:nvSpPr>
          <p:spPr>
            <a:xfrm>
              <a:off x="514059" y="2326167"/>
              <a:ext cx="178837" cy="46085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ounded Rectangle 107"/>
            <p:cNvSpPr/>
            <p:nvPr>
              <p:custDataLst>
                <p:tags r:id="rId17"/>
              </p:custDataLst>
            </p:nvPr>
          </p:nvSpPr>
          <p:spPr>
            <a:xfrm>
              <a:off x="745906" y="2326167"/>
              <a:ext cx="178837" cy="182880"/>
            </a:xfrm>
            <a:prstGeom prst="roundRect">
              <a:avLst/>
            </a:prstGeom>
            <a:solidFill>
              <a:srgbClr val="D9E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ounded Rectangle 108"/>
            <p:cNvSpPr/>
            <p:nvPr>
              <p:custDataLst>
                <p:tags r:id="rId18"/>
              </p:custDataLst>
            </p:nvPr>
          </p:nvSpPr>
          <p:spPr>
            <a:xfrm>
              <a:off x="752969" y="2604143"/>
              <a:ext cx="178837" cy="182880"/>
            </a:xfrm>
            <a:prstGeom prst="roundRect">
              <a:avLst/>
            </a:prstGeom>
            <a:solidFill>
              <a:srgbClr val="FFDDE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Rectangle 109"/>
          <p:cNvSpPr/>
          <p:nvPr/>
        </p:nvSpPr>
        <p:spPr>
          <a:xfrm>
            <a:off x="1034223" y="5196200"/>
            <a:ext cx="1747594" cy="276999"/>
          </a:xfrm>
          <a:prstGeom prst="rect">
            <a:avLst/>
          </a:prstGeom>
        </p:spPr>
        <p:txBody>
          <a:bodyPr wrap="none">
            <a:spAutoFit/>
          </a:bodyPr>
          <a:lstStyle/>
          <a:p>
            <a:r>
              <a:rPr lang="en-US" sz="1200" b="1" i="1" dirty="0">
                <a:latin typeface="+mj-lt"/>
              </a:rPr>
              <a:t>Community Members</a:t>
            </a:r>
          </a:p>
        </p:txBody>
      </p:sp>
      <p:sp>
        <p:nvSpPr>
          <p:cNvPr id="111" name="Rectangle 110"/>
          <p:cNvSpPr/>
          <p:nvPr/>
        </p:nvSpPr>
        <p:spPr>
          <a:xfrm>
            <a:off x="1034225" y="4416207"/>
            <a:ext cx="806631" cy="276999"/>
          </a:xfrm>
          <a:prstGeom prst="rect">
            <a:avLst/>
          </a:prstGeom>
        </p:spPr>
        <p:txBody>
          <a:bodyPr wrap="none">
            <a:spAutoFit/>
          </a:bodyPr>
          <a:lstStyle/>
          <a:p>
            <a:r>
              <a:rPr lang="en-US" sz="1200" b="1" i="1" dirty="0">
                <a:latin typeface="+mj-lt"/>
              </a:rPr>
              <a:t>Partners</a:t>
            </a:r>
          </a:p>
        </p:txBody>
      </p:sp>
      <p:sp>
        <p:nvSpPr>
          <p:cNvPr id="112" name="Rectangle 111"/>
          <p:cNvSpPr/>
          <p:nvPr/>
        </p:nvSpPr>
        <p:spPr>
          <a:xfrm>
            <a:off x="1034225" y="3251353"/>
            <a:ext cx="1390573" cy="276999"/>
          </a:xfrm>
          <a:prstGeom prst="rect">
            <a:avLst/>
          </a:prstGeom>
        </p:spPr>
        <p:txBody>
          <a:bodyPr wrap="none">
            <a:spAutoFit/>
          </a:bodyPr>
          <a:lstStyle/>
          <a:p>
            <a:r>
              <a:rPr lang="en-US" sz="1200" b="1" i="1" dirty="0">
                <a:latin typeface="+mj-lt"/>
              </a:rPr>
              <a:t>Working Groups</a:t>
            </a:r>
          </a:p>
        </p:txBody>
      </p:sp>
      <p:cxnSp>
        <p:nvCxnSpPr>
          <p:cNvPr id="113" name="Curved Connector 112"/>
          <p:cNvCxnSpPr/>
          <p:nvPr>
            <p:custDataLst>
              <p:tags r:id="rId14"/>
            </p:custDataLst>
          </p:nvPr>
        </p:nvCxnSpPr>
        <p:spPr>
          <a:xfrm rot="16200000" flipV="1">
            <a:off x="6549712" y="3931637"/>
            <a:ext cx="664443" cy="57212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685" y="6657465"/>
            <a:ext cx="6672195" cy="246221"/>
          </a:xfrm>
          <a:prstGeom prst="rect">
            <a:avLst/>
          </a:prstGeom>
          <a:noFill/>
        </p:spPr>
        <p:txBody>
          <a:bodyPr wrap="square" rtlCol="0" anchor="ctr">
            <a:spAutoFit/>
          </a:bodyPr>
          <a:lstStyle/>
          <a:p>
            <a:pPr algn="l"/>
            <a:r>
              <a:rPr lang="en-US" sz="1000" dirty="0" smtClean="0">
                <a:latin typeface="+mj-lt"/>
              </a:rPr>
              <a:t>Source: FSG Interviews and Analysis</a:t>
            </a:r>
          </a:p>
        </p:txBody>
      </p:sp>
    </p:spTree>
    <p:extLst>
      <p:ext uri="{BB962C8B-B14F-4D97-AF65-F5344CB8AC3E}">
        <p14:creationId xmlns:p14="http://schemas.microsoft.com/office/powerpoint/2010/main" val="35464717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sz="2800" b="0" dirty="0">
                <a:solidFill>
                  <a:srgbClr val="005AAA"/>
                </a:solidFill>
              </a:rPr>
              <a:t>Many people have responsibility - yet no one single person makes all decisions</a:t>
            </a:r>
          </a:p>
        </p:txBody>
      </p:sp>
      <p:sp>
        <p:nvSpPr>
          <p:cNvPr id="8" name="TextBox 7"/>
          <p:cNvSpPr txBox="1"/>
          <p:nvPr/>
        </p:nvSpPr>
        <p:spPr>
          <a:xfrm>
            <a:off x="381000" y="5145344"/>
            <a:ext cx="1829796" cy="584775"/>
          </a:xfrm>
          <a:prstGeom prst="rect">
            <a:avLst/>
          </a:prstGeom>
          <a:noFill/>
        </p:spPr>
        <p:txBody>
          <a:bodyPr wrap="square" rtlCol="0">
            <a:spAutoFit/>
          </a:bodyPr>
          <a:lstStyle/>
          <a:p>
            <a:r>
              <a:rPr lang="en-US" sz="1600" b="1" dirty="0" smtClean="0">
                <a:solidFill>
                  <a:schemeClr val="tx1">
                    <a:lumMod val="85000"/>
                    <a:lumOff val="15000"/>
                  </a:schemeClr>
                </a:solidFill>
                <a:latin typeface="Arial"/>
              </a:rPr>
              <a:t>Community partner</a:t>
            </a:r>
            <a:endParaRPr lang="en-US" sz="1600" b="1" dirty="0">
              <a:solidFill>
                <a:schemeClr val="tx1">
                  <a:lumMod val="85000"/>
                  <a:lumOff val="15000"/>
                </a:schemeClr>
              </a:solidFill>
              <a:latin typeface="Arial"/>
            </a:endParaRPr>
          </a:p>
        </p:txBody>
      </p:sp>
      <p:sp>
        <p:nvSpPr>
          <p:cNvPr id="11" name="TextBox 10"/>
          <p:cNvSpPr txBox="1"/>
          <p:nvPr/>
        </p:nvSpPr>
        <p:spPr>
          <a:xfrm>
            <a:off x="434773" y="4104382"/>
            <a:ext cx="2204901" cy="338554"/>
          </a:xfrm>
          <a:prstGeom prst="rect">
            <a:avLst/>
          </a:prstGeom>
          <a:noFill/>
        </p:spPr>
        <p:txBody>
          <a:bodyPr wrap="square" rtlCol="0">
            <a:spAutoFit/>
          </a:bodyPr>
          <a:lstStyle/>
          <a:p>
            <a:r>
              <a:rPr lang="en-US" sz="1600" b="1" dirty="0" smtClean="0">
                <a:solidFill>
                  <a:schemeClr val="tx1">
                    <a:lumMod val="85000"/>
                    <a:lumOff val="15000"/>
                  </a:schemeClr>
                </a:solidFill>
                <a:latin typeface="Arial"/>
              </a:rPr>
              <a:t>Working Group</a:t>
            </a:r>
            <a:endParaRPr lang="en-US" sz="1600" b="1" dirty="0">
              <a:solidFill>
                <a:schemeClr val="tx1">
                  <a:lumMod val="85000"/>
                  <a:lumOff val="15000"/>
                </a:schemeClr>
              </a:solidFill>
              <a:latin typeface="Arial"/>
            </a:endParaRPr>
          </a:p>
        </p:txBody>
      </p:sp>
      <p:sp>
        <p:nvSpPr>
          <p:cNvPr id="12" name="TextBox 11"/>
          <p:cNvSpPr txBox="1"/>
          <p:nvPr/>
        </p:nvSpPr>
        <p:spPr>
          <a:xfrm>
            <a:off x="2503957" y="5153561"/>
            <a:ext cx="6265915" cy="1569660"/>
          </a:xfrm>
          <a:prstGeom prst="rect">
            <a:avLst/>
          </a:prstGeom>
          <a:noFill/>
        </p:spPr>
        <p:txBody>
          <a:bodyPr wrap="square" rtlCol="0">
            <a:spAutoFit/>
          </a:bodyPr>
          <a:lstStyle/>
          <a:p>
            <a:pPr marL="174625" indent="-174625">
              <a:buFont typeface="Arial" pitchFamily="34" charset="0"/>
              <a:buChar char="•"/>
            </a:pPr>
            <a:r>
              <a:rPr lang="en-US" sz="1600" b="1" dirty="0" smtClean="0">
                <a:solidFill>
                  <a:schemeClr val="tx1">
                    <a:lumMod val="85000"/>
                    <a:lumOff val="15000"/>
                  </a:schemeClr>
                </a:solidFill>
                <a:latin typeface="Arial"/>
              </a:rPr>
              <a:t>Individual organizations and members of the </a:t>
            </a:r>
            <a:r>
              <a:rPr lang="en-US" sz="1600" b="1" dirty="0">
                <a:solidFill>
                  <a:schemeClr val="tx1">
                    <a:lumMod val="85000"/>
                    <a:lumOff val="15000"/>
                  </a:schemeClr>
                </a:solidFill>
                <a:latin typeface="Arial"/>
              </a:rPr>
              <a:t>community </a:t>
            </a:r>
            <a:r>
              <a:rPr lang="en-US" sz="1600" dirty="0">
                <a:solidFill>
                  <a:schemeClr val="tx1">
                    <a:lumMod val="85000"/>
                    <a:lumOff val="15000"/>
                  </a:schemeClr>
                </a:solidFill>
                <a:latin typeface="Arial"/>
              </a:rPr>
              <a:t>(e.g, nonprofit, funder, business, public agency, student, parent</a:t>
            </a:r>
            <a:r>
              <a:rPr lang="en-US" sz="1600" dirty="0" smtClean="0">
                <a:solidFill>
                  <a:schemeClr val="tx1">
                    <a:lumMod val="85000"/>
                    <a:lumOff val="15000"/>
                  </a:schemeClr>
                </a:solidFill>
                <a:latin typeface="Arial"/>
              </a:rPr>
              <a:t>,)</a:t>
            </a:r>
            <a:endParaRPr lang="en-US" sz="1600" dirty="0">
              <a:solidFill>
                <a:schemeClr val="tx1">
                  <a:lumMod val="85000"/>
                  <a:lumOff val="15000"/>
                </a:schemeClr>
              </a:solidFill>
              <a:latin typeface="Arial"/>
            </a:endParaRPr>
          </a:p>
          <a:p>
            <a:pPr marL="174625" indent="-174625">
              <a:buFont typeface="Arial" pitchFamily="34" charset="0"/>
              <a:buChar char="•"/>
            </a:pPr>
            <a:r>
              <a:rPr lang="en-US" sz="1600" dirty="0" smtClean="0">
                <a:solidFill>
                  <a:schemeClr val="tx1">
                    <a:lumMod val="85000"/>
                    <a:lumOff val="15000"/>
                  </a:schemeClr>
                </a:solidFill>
                <a:latin typeface="Arial"/>
              </a:rPr>
              <a:t>Partners should have </a:t>
            </a:r>
            <a:r>
              <a:rPr lang="en-US" sz="1600" b="1" dirty="0">
                <a:solidFill>
                  <a:schemeClr val="tx1">
                    <a:lumMod val="85000"/>
                    <a:lumOff val="15000"/>
                  </a:schemeClr>
                </a:solidFill>
                <a:latin typeface="Arial"/>
              </a:rPr>
              <a:t>access to a </a:t>
            </a:r>
            <a:r>
              <a:rPr lang="en-US" sz="1600" b="1" dirty="0" smtClean="0">
                <a:solidFill>
                  <a:schemeClr val="tx1">
                    <a:lumMod val="85000"/>
                    <a:lumOff val="15000"/>
                  </a:schemeClr>
                </a:solidFill>
                <a:latin typeface="Arial"/>
              </a:rPr>
              <a:t>variety of opportunities </a:t>
            </a:r>
            <a:r>
              <a:rPr lang="en-US" sz="1600" b="1" dirty="0">
                <a:solidFill>
                  <a:schemeClr val="tx1">
                    <a:lumMod val="85000"/>
                    <a:lumOff val="15000"/>
                  </a:schemeClr>
                </a:solidFill>
                <a:latin typeface="Arial"/>
              </a:rPr>
              <a:t>to learn about and engage</a:t>
            </a:r>
            <a:r>
              <a:rPr lang="en-US" sz="1600" dirty="0">
                <a:solidFill>
                  <a:schemeClr val="tx1">
                    <a:lumMod val="85000"/>
                    <a:lumOff val="15000"/>
                  </a:schemeClr>
                </a:solidFill>
                <a:latin typeface="Arial"/>
              </a:rPr>
              <a:t> in the </a:t>
            </a:r>
            <a:r>
              <a:rPr lang="en-US" sz="1600" dirty="0" smtClean="0">
                <a:solidFill>
                  <a:schemeClr val="tx1">
                    <a:lumMod val="85000"/>
                    <a:lumOff val="15000"/>
                  </a:schemeClr>
                </a:solidFill>
                <a:latin typeface="Arial"/>
              </a:rPr>
              <a:t>initiative, and will be key to implementing strategies</a:t>
            </a:r>
          </a:p>
          <a:p>
            <a:pPr marL="174625" indent="-174625">
              <a:buFont typeface="Arial" pitchFamily="34" charset="0"/>
              <a:buChar char="•"/>
            </a:pPr>
            <a:r>
              <a:rPr lang="en-US" sz="1600" dirty="0" smtClean="0">
                <a:solidFill>
                  <a:schemeClr val="tx1">
                    <a:lumMod val="85000"/>
                    <a:lumOff val="15000"/>
                  </a:schemeClr>
                </a:solidFill>
                <a:latin typeface="Arial"/>
              </a:rPr>
              <a:t>Ultimate “power” resides within the </a:t>
            </a:r>
            <a:r>
              <a:rPr lang="en-US" sz="1600" b="1" dirty="0" smtClean="0">
                <a:solidFill>
                  <a:schemeClr val="tx1">
                    <a:lumMod val="85000"/>
                    <a:lumOff val="15000"/>
                  </a:schemeClr>
                </a:solidFill>
                <a:latin typeface="Arial"/>
              </a:rPr>
              <a:t>community at large</a:t>
            </a:r>
            <a:endParaRPr lang="en-US" sz="1600" b="1" dirty="0">
              <a:solidFill>
                <a:schemeClr val="tx1">
                  <a:lumMod val="85000"/>
                  <a:lumOff val="15000"/>
                </a:schemeClr>
              </a:solidFill>
              <a:latin typeface="Arial"/>
            </a:endParaRPr>
          </a:p>
        </p:txBody>
      </p:sp>
      <p:sp>
        <p:nvSpPr>
          <p:cNvPr id="13" name="TextBox 12"/>
          <p:cNvSpPr txBox="1"/>
          <p:nvPr/>
        </p:nvSpPr>
        <p:spPr>
          <a:xfrm>
            <a:off x="2468903" y="3992926"/>
            <a:ext cx="6300970" cy="1077218"/>
          </a:xfrm>
          <a:prstGeom prst="rect">
            <a:avLst/>
          </a:prstGeom>
          <a:noFill/>
        </p:spPr>
        <p:txBody>
          <a:bodyPr wrap="square" rtlCol="0">
            <a:spAutoFit/>
          </a:bodyPr>
          <a:lstStyle/>
          <a:p>
            <a:pPr marL="174625" indent="-174625">
              <a:buFont typeface="Arial" pitchFamily="34" charset="0"/>
              <a:buChar char="•"/>
            </a:pPr>
            <a:r>
              <a:rPr lang="en-US" sz="1600" dirty="0">
                <a:solidFill>
                  <a:schemeClr val="tx1">
                    <a:lumMod val="85000"/>
                    <a:lumOff val="15000"/>
                  </a:schemeClr>
                </a:solidFill>
                <a:latin typeface="Arial"/>
              </a:rPr>
              <a:t>Comprised of </a:t>
            </a:r>
            <a:r>
              <a:rPr lang="en-US" sz="1600" b="1" dirty="0">
                <a:solidFill>
                  <a:schemeClr val="tx1">
                    <a:lumMod val="85000"/>
                    <a:lumOff val="15000"/>
                  </a:schemeClr>
                </a:solidFill>
                <a:latin typeface="Arial"/>
              </a:rPr>
              <a:t>cross-sector community partners targeting particular element of common agenda </a:t>
            </a:r>
            <a:endParaRPr lang="en-US" sz="1600" b="1" dirty="0" smtClean="0">
              <a:solidFill>
                <a:schemeClr val="tx1">
                  <a:lumMod val="85000"/>
                  <a:lumOff val="15000"/>
                </a:schemeClr>
              </a:solidFill>
              <a:latin typeface="Arial"/>
            </a:endParaRPr>
          </a:p>
          <a:p>
            <a:pPr marL="174625" indent="-174625">
              <a:buFont typeface="Arial" pitchFamily="34" charset="0"/>
              <a:buChar char="•"/>
            </a:pPr>
            <a:r>
              <a:rPr lang="en-US" sz="1600" dirty="0" smtClean="0">
                <a:solidFill>
                  <a:schemeClr val="tx1">
                    <a:lumMod val="85000"/>
                    <a:lumOff val="15000"/>
                  </a:schemeClr>
                </a:solidFill>
                <a:latin typeface="Arial"/>
              </a:rPr>
              <a:t>Designs and implements strategies</a:t>
            </a:r>
            <a:r>
              <a:rPr lang="en-US" sz="1600" b="1" dirty="0" smtClean="0">
                <a:solidFill>
                  <a:schemeClr val="tx1">
                    <a:lumMod val="85000"/>
                    <a:lumOff val="15000"/>
                  </a:schemeClr>
                </a:solidFill>
                <a:latin typeface="Arial"/>
              </a:rPr>
              <a:t>, </a:t>
            </a:r>
            <a:r>
              <a:rPr lang="en-US" sz="1600" dirty="0" smtClean="0">
                <a:solidFill>
                  <a:schemeClr val="tx1">
                    <a:lumMod val="85000"/>
                    <a:lumOff val="15000"/>
                  </a:schemeClr>
                </a:solidFill>
                <a:latin typeface="Arial"/>
              </a:rPr>
              <a:t>involving non-working group members as needed</a:t>
            </a:r>
            <a:endParaRPr lang="en-US" sz="1600" b="1" dirty="0" smtClean="0">
              <a:solidFill>
                <a:schemeClr val="tx1">
                  <a:lumMod val="85000"/>
                  <a:lumOff val="15000"/>
                </a:schemeClr>
              </a:solidFill>
              <a:latin typeface="Arial"/>
            </a:endParaRPr>
          </a:p>
        </p:txBody>
      </p:sp>
      <p:sp>
        <p:nvSpPr>
          <p:cNvPr id="14" name="TextBox 13"/>
          <p:cNvSpPr txBox="1"/>
          <p:nvPr/>
        </p:nvSpPr>
        <p:spPr>
          <a:xfrm>
            <a:off x="434774" y="1447800"/>
            <a:ext cx="1993607" cy="734970"/>
          </a:xfrm>
          <a:prstGeom prst="rect">
            <a:avLst/>
          </a:prstGeom>
          <a:noFill/>
        </p:spPr>
        <p:txBody>
          <a:bodyPr wrap="square" rtlCol="0">
            <a:noAutofit/>
          </a:bodyPr>
          <a:lstStyle/>
          <a:p>
            <a:r>
              <a:rPr lang="en-US" sz="1600" b="1" dirty="0" smtClean="0">
                <a:solidFill>
                  <a:schemeClr val="tx1">
                    <a:lumMod val="85000"/>
                    <a:lumOff val="15000"/>
                  </a:schemeClr>
                </a:solidFill>
                <a:latin typeface="Arial"/>
              </a:rPr>
              <a:t>Cabinet/Executive </a:t>
            </a:r>
            <a:r>
              <a:rPr lang="en-US" sz="1600" b="1" dirty="0" smtClean="0">
                <a:solidFill>
                  <a:schemeClr val="tx1">
                    <a:lumMod val="85000"/>
                    <a:lumOff val="15000"/>
                  </a:schemeClr>
                </a:solidFill>
                <a:latin typeface="Arial"/>
              </a:rPr>
              <a:t>Committee</a:t>
            </a:r>
            <a:endParaRPr lang="en-US" sz="1600" b="1" dirty="0">
              <a:solidFill>
                <a:schemeClr val="tx1">
                  <a:lumMod val="85000"/>
                  <a:lumOff val="15000"/>
                </a:schemeClr>
              </a:solidFill>
              <a:latin typeface="Arial"/>
            </a:endParaRPr>
          </a:p>
        </p:txBody>
      </p:sp>
      <p:sp>
        <p:nvSpPr>
          <p:cNvPr id="15" name="TextBox 14"/>
          <p:cNvSpPr txBox="1"/>
          <p:nvPr/>
        </p:nvSpPr>
        <p:spPr>
          <a:xfrm>
            <a:off x="2468903" y="1447800"/>
            <a:ext cx="6300969" cy="1077218"/>
          </a:xfrm>
          <a:prstGeom prst="rect">
            <a:avLst/>
          </a:prstGeom>
          <a:noFill/>
        </p:spPr>
        <p:txBody>
          <a:bodyPr wrap="square" rtlCol="0">
            <a:spAutoFit/>
          </a:bodyPr>
          <a:lstStyle/>
          <a:p>
            <a:pPr marL="174625" indent="-174625">
              <a:buFont typeface="Arial" pitchFamily="34" charset="0"/>
              <a:buChar char="•"/>
            </a:pPr>
            <a:r>
              <a:rPr lang="en-US" sz="1600" dirty="0" smtClean="0">
                <a:solidFill>
                  <a:schemeClr val="tx1">
                    <a:lumMod val="85000"/>
                    <a:lumOff val="15000"/>
                  </a:schemeClr>
                </a:solidFill>
                <a:latin typeface="Arial"/>
              </a:rPr>
              <a:t>Provides </a:t>
            </a:r>
            <a:r>
              <a:rPr lang="en-US" sz="1600" b="1" dirty="0">
                <a:solidFill>
                  <a:schemeClr val="tx1">
                    <a:lumMod val="85000"/>
                    <a:lumOff val="15000"/>
                  </a:schemeClr>
                </a:solidFill>
                <a:latin typeface="Arial"/>
              </a:rPr>
              <a:t>strategic </a:t>
            </a:r>
            <a:r>
              <a:rPr lang="en-US" sz="1600" b="1" dirty="0" smtClean="0">
                <a:solidFill>
                  <a:schemeClr val="tx1">
                    <a:lumMod val="85000"/>
                    <a:lumOff val="15000"/>
                  </a:schemeClr>
                </a:solidFill>
                <a:latin typeface="Arial"/>
              </a:rPr>
              <a:t>direction </a:t>
            </a:r>
            <a:r>
              <a:rPr lang="en-US" sz="1600" dirty="0" smtClean="0">
                <a:solidFill>
                  <a:schemeClr val="tx1">
                    <a:lumMod val="85000"/>
                    <a:lumOff val="15000"/>
                  </a:schemeClr>
                </a:solidFill>
                <a:latin typeface="Arial"/>
              </a:rPr>
              <a:t>for the initiative</a:t>
            </a:r>
          </a:p>
          <a:p>
            <a:pPr marL="174625" indent="-174625">
              <a:buFont typeface="Arial" pitchFamily="34" charset="0"/>
              <a:buChar char="•"/>
            </a:pPr>
            <a:r>
              <a:rPr lang="en-US" sz="1600" b="1" dirty="0" smtClean="0">
                <a:solidFill>
                  <a:schemeClr val="tx1">
                    <a:lumMod val="85000"/>
                    <a:lumOff val="15000"/>
                  </a:schemeClr>
                </a:solidFill>
                <a:latin typeface="Arial"/>
              </a:rPr>
              <a:t>Champions </a:t>
            </a:r>
            <a:r>
              <a:rPr lang="en-US" sz="1600" dirty="0">
                <a:solidFill>
                  <a:schemeClr val="tx1">
                    <a:lumMod val="85000"/>
                    <a:lumOff val="15000"/>
                  </a:schemeClr>
                </a:solidFill>
                <a:latin typeface="Arial"/>
              </a:rPr>
              <a:t>the </a:t>
            </a:r>
            <a:r>
              <a:rPr lang="en-US" sz="1600" dirty="0" smtClean="0">
                <a:solidFill>
                  <a:schemeClr val="tx1">
                    <a:lumMod val="85000"/>
                    <a:lumOff val="15000"/>
                  </a:schemeClr>
                </a:solidFill>
                <a:latin typeface="Arial"/>
              </a:rPr>
              <a:t>work</a:t>
            </a:r>
          </a:p>
          <a:p>
            <a:pPr marL="174625" indent="-174625">
              <a:buFont typeface="Arial" pitchFamily="34" charset="0"/>
              <a:buChar char="•"/>
            </a:pPr>
            <a:r>
              <a:rPr lang="en-US" sz="1600" b="1" dirty="0" smtClean="0">
                <a:solidFill>
                  <a:schemeClr val="tx1">
                    <a:lumMod val="85000"/>
                    <a:lumOff val="15000"/>
                  </a:schemeClr>
                </a:solidFill>
                <a:latin typeface="Arial"/>
              </a:rPr>
              <a:t>Aligns own work </a:t>
            </a:r>
            <a:r>
              <a:rPr lang="en-US" sz="1600" dirty="0" smtClean="0">
                <a:solidFill>
                  <a:schemeClr val="tx1">
                    <a:lumMod val="85000"/>
                    <a:lumOff val="15000"/>
                  </a:schemeClr>
                </a:solidFill>
                <a:latin typeface="Arial"/>
              </a:rPr>
              <a:t>to common agenda</a:t>
            </a:r>
          </a:p>
          <a:p>
            <a:pPr marL="174625" indent="-174625">
              <a:buFont typeface="Arial" pitchFamily="34" charset="0"/>
              <a:buChar char="•"/>
            </a:pPr>
            <a:r>
              <a:rPr lang="en-US" sz="1600" dirty="0" smtClean="0">
                <a:solidFill>
                  <a:schemeClr val="tx1">
                    <a:lumMod val="85000"/>
                    <a:lumOff val="15000"/>
                  </a:schemeClr>
                </a:solidFill>
                <a:latin typeface="Arial"/>
              </a:rPr>
              <a:t>Some Steering Committee members serve on </a:t>
            </a:r>
            <a:r>
              <a:rPr lang="en-US" sz="1600" b="1" dirty="0" smtClean="0">
                <a:solidFill>
                  <a:schemeClr val="tx1">
                    <a:lumMod val="85000"/>
                    <a:lumOff val="15000"/>
                  </a:schemeClr>
                </a:solidFill>
                <a:latin typeface="Arial"/>
              </a:rPr>
              <a:t>working groups</a:t>
            </a:r>
          </a:p>
        </p:txBody>
      </p:sp>
      <p:sp>
        <p:nvSpPr>
          <p:cNvPr id="16" name="TextBox 15"/>
          <p:cNvSpPr txBox="1"/>
          <p:nvPr/>
        </p:nvSpPr>
        <p:spPr>
          <a:xfrm>
            <a:off x="434775" y="2661312"/>
            <a:ext cx="1829796" cy="338554"/>
          </a:xfrm>
          <a:prstGeom prst="rect">
            <a:avLst/>
          </a:prstGeom>
          <a:noFill/>
        </p:spPr>
        <p:txBody>
          <a:bodyPr wrap="square" rtlCol="0">
            <a:spAutoFit/>
          </a:bodyPr>
          <a:lstStyle/>
          <a:p>
            <a:r>
              <a:rPr lang="en-US" sz="1600" b="1" dirty="0" smtClean="0">
                <a:solidFill>
                  <a:schemeClr val="tx1">
                    <a:lumMod val="85000"/>
                    <a:lumOff val="15000"/>
                  </a:schemeClr>
                </a:solidFill>
                <a:latin typeface="Arial"/>
              </a:rPr>
              <a:t>Backbone</a:t>
            </a:r>
            <a:endParaRPr lang="en-US" sz="1600" b="1" dirty="0">
              <a:solidFill>
                <a:schemeClr val="tx1">
                  <a:lumMod val="85000"/>
                  <a:lumOff val="15000"/>
                </a:schemeClr>
              </a:solidFill>
              <a:latin typeface="Arial"/>
            </a:endParaRPr>
          </a:p>
        </p:txBody>
      </p:sp>
      <p:sp>
        <p:nvSpPr>
          <p:cNvPr id="17" name="TextBox 16"/>
          <p:cNvSpPr txBox="1"/>
          <p:nvPr/>
        </p:nvSpPr>
        <p:spPr>
          <a:xfrm>
            <a:off x="2502432" y="2585112"/>
            <a:ext cx="6267440" cy="1323439"/>
          </a:xfrm>
          <a:prstGeom prst="rect">
            <a:avLst/>
          </a:prstGeom>
          <a:noFill/>
        </p:spPr>
        <p:txBody>
          <a:bodyPr wrap="square" rtlCol="0">
            <a:spAutoFit/>
          </a:bodyPr>
          <a:lstStyle/>
          <a:p>
            <a:pPr marL="174625" indent="-174625">
              <a:buFont typeface="Arial" pitchFamily="34" charset="0"/>
              <a:buChar char="•"/>
            </a:pPr>
            <a:r>
              <a:rPr lang="en-US" sz="1600" dirty="0">
                <a:solidFill>
                  <a:schemeClr val="tx1">
                    <a:lumMod val="85000"/>
                    <a:lumOff val="15000"/>
                  </a:schemeClr>
                </a:solidFill>
                <a:latin typeface="Arial"/>
              </a:rPr>
              <a:t>P</a:t>
            </a:r>
            <a:r>
              <a:rPr lang="en-US" sz="1600" dirty="0" smtClean="0">
                <a:solidFill>
                  <a:schemeClr val="tx1">
                    <a:lumMod val="85000"/>
                    <a:lumOff val="15000"/>
                  </a:schemeClr>
                </a:solidFill>
                <a:latin typeface="Arial"/>
              </a:rPr>
              <a:t>rovides </a:t>
            </a:r>
            <a:r>
              <a:rPr lang="en-US" sz="1600" b="1" dirty="0" smtClean="0">
                <a:solidFill>
                  <a:schemeClr val="tx1">
                    <a:lumMod val="85000"/>
                    <a:lumOff val="15000"/>
                  </a:schemeClr>
                </a:solidFill>
                <a:latin typeface="Arial"/>
              </a:rPr>
              <a:t>dedicated staff </a:t>
            </a:r>
          </a:p>
          <a:p>
            <a:pPr marL="174625" indent="-174625">
              <a:buFont typeface="Arial" pitchFamily="34" charset="0"/>
              <a:buChar char="•"/>
            </a:pPr>
            <a:r>
              <a:rPr lang="en-US" sz="1600" dirty="0" smtClean="0">
                <a:solidFill>
                  <a:schemeClr val="tx1">
                    <a:lumMod val="85000"/>
                    <a:lumOff val="15000"/>
                  </a:schemeClr>
                </a:solidFill>
                <a:latin typeface="Arial"/>
              </a:rPr>
              <a:t>Supports the work of partners by assisting with </a:t>
            </a:r>
            <a:r>
              <a:rPr lang="en-US" sz="1600" b="1" dirty="0" smtClean="0">
                <a:solidFill>
                  <a:schemeClr val="tx1">
                    <a:lumMod val="85000"/>
                    <a:lumOff val="15000"/>
                  </a:schemeClr>
                </a:solidFill>
                <a:latin typeface="Arial"/>
              </a:rPr>
              <a:t>strategic guidance</a:t>
            </a:r>
            <a:r>
              <a:rPr lang="en-US" sz="1600" dirty="0" smtClean="0">
                <a:solidFill>
                  <a:schemeClr val="tx1">
                    <a:lumMod val="85000"/>
                    <a:lumOff val="15000"/>
                  </a:schemeClr>
                </a:solidFill>
                <a:latin typeface="Arial"/>
              </a:rPr>
              <a:t>, supporting </a:t>
            </a:r>
            <a:r>
              <a:rPr lang="en-US" sz="1600" b="1" dirty="0">
                <a:solidFill>
                  <a:schemeClr val="tx1">
                    <a:lumMod val="85000"/>
                    <a:lumOff val="15000"/>
                  </a:schemeClr>
                </a:solidFill>
                <a:latin typeface="Arial"/>
              </a:rPr>
              <a:t>aligned activity</a:t>
            </a:r>
            <a:r>
              <a:rPr lang="en-US" sz="1600" dirty="0">
                <a:solidFill>
                  <a:schemeClr val="tx1">
                    <a:lumMod val="85000"/>
                    <a:lumOff val="15000"/>
                  </a:schemeClr>
                </a:solidFill>
                <a:latin typeface="Arial"/>
              </a:rPr>
              <a:t>, </a:t>
            </a:r>
            <a:r>
              <a:rPr lang="en-US" sz="1600" dirty="0" smtClean="0">
                <a:solidFill>
                  <a:schemeClr val="tx1">
                    <a:lumMod val="85000"/>
                    <a:lumOff val="15000"/>
                  </a:schemeClr>
                </a:solidFill>
                <a:latin typeface="Arial"/>
              </a:rPr>
              <a:t>establishing </a:t>
            </a:r>
            <a:r>
              <a:rPr lang="en-US" sz="1600" b="1" dirty="0">
                <a:solidFill>
                  <a:schemeClr val="tx1">
                    <a:lumMod val="85000"/>
                    <a:lumOff val="15000"/>
                  </a:schemeClr>
                </a:solidFill>
                <a:latin typeface="Arial"/>
              </a:rPr>
              <a:t>shared measurement</a:t>
            </a:r>
            <a:r>
              <a:rPr lang="en-US" sz="1600" dirty="0">
                <a:solidFill>
                  <a:schemeClr val="tx1">
                    <a:lumMod val="85000"/>
                    <a:lumOff val="15000"/>
                  </a:schemeClr>
                </a:solidFill>
                <a:latin typeface="Arial"/>
              </a:rPr>
              <a:t>, </a:t>
            </a:r>
            <a:r>
              <a:rPr lang="en-US" sz="1600" dirty="0" smtClean="0">
                <a:solidFill>
                  <a:schemeClr val="tx1">
                    <a:lumMod val="85000"/>
                    <a:lumOff val="15000"/>
                  </a:schemeClr>
                </a:solidFill>
                <a:latin typeface="Arial"/>
              </a:rPr>
              <a:t>building </a:t>
            </a:r>
            <a:r>
              <a:rPr lang="en-US" sz="1600" b="1" dirty="0">
                <a:solidFill>
                  <a:schemeClr val="tx1">
                    <a:lumMod val="85000"/>
                    <a:lumOff val="15000"/>
                  </a:schemeClr>
                </a:solidFill>
                <a:latin typeface="Arial"/>
              </a:rPr>
              <a:t>public will</a:t>
            </a:r>
            <a:r>
              <a:rPr lang="en-US" sz="1600" dirty="0">
                <a:solidFill>
                  <a:schemeClr val="tx1">
                    <a:lumMod val="85000"/>
                    <a:lumOff val="15000"/>
                  </a:schemeClr>
                </a:solidFill>
                <a:latin typeface="Arial"/>
              </a:rPr>
              <a:t>, </a:t>
            </a:r>
            <a:r>
              <a:rPr lang="en-US" sz="1600" dirty="0" smtClean="0">
                <a:solidFill>
                  <a:schemeClr val="tx1">
                    <a:lumMod val="85000"/>
                    <a:lumOff val="15000"/>
                  </a:schemeClr>
                </a:solidFill>
                <a:latin typeface="Arial"/>
              </a:rPr>
              <a:t>advancing </a:t>
            </a:r>
            <a:r>
              <a:rPr lang="en-US" sz="1600" b="1" dirty="0">
                <a:solidFill>
                  <a:schemeClr val="tx1">
                    <a:lumMod val="85000"/>
                    <a:lumOff val="15000"/>
                  </a:schemeClr>
                </a:solidFill>
                <a:latin typeface="Arial"/>
              </a:rPr>
              <a:t>policy</a:t>
            </a:r>
            <a:r>
              <a:rPr lang="en-US" sz="1600" dirty="0">
                <a:solidFill>
                  <a:schemeClr val="tx1">
                    <a:lumMod val="85000"/>
                    <a:lumOff val="15000"/>
                  </a:schemeClr>
                </a:solidFill>
                <a:latin typeface="Arial"/>
              </a:rPr>
              <a:t>, </a:t>
            </a:r>
            <a:r>
              <a:rPr lang="en-US" sz="1600" dirty="0" smtClean="0">
                <a:solidFill>
                  <a:schemeClr val="tx1">
                    <a:lumMod val="85000"/>
                    <a:lumOff val="15000"/>
                  </a:schemeClr>
                </a:solidFill>
                <a:latin typeface="Arial"/>
              </a:rPr>
              <a:t>and mobilizing </a:t>
            </a:r>
            <a:r>
              <a:rPr lang="en-US" sz="1600" b="1" dirty="0" smtClean="0">
                <a:solidFill>
                  <a:schemeClr val="tx1">
                    <a:lumMod val="85000"/>
                    <a:lumOff val="15000"/>
                  </a:schemeClr>
                </a:solidFill>
                <a:latin typeface="Arial"/>
              </a:rPr>
              <a:t>resources</a:t>
            </a:r>
            <a:endParaRPr lang="en-US" sz="1600" b="1" dirty="0">
              <a:solidFill>
                <a:schemeClr val="tx1">
                  <a:lumMod val="85000"/>
                  <a:lumOff val="15000"/>
                </a:schemeClr>
              </a:solidFill>
              <a:latin typeface="Arial"/>
            </a:endParaRPr>
          </a:p>
        </p:txBody>
      </p:sp>
      <p:cxnSp>
        <p:nvCxnSpPr>
          <p:cNvPr id="18" name="Straight Connector 17"/>
          <p:cNvCxnSpPr/>
          <p:nvPr/>
        </p:nvCxnSpPr>
        <p:spPr>
          <a:xfrm flipV="1">
            <a:off x="365793" y="1396931"/>
            <a:ext cx="8404079" cy="842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5793" y="2522560"/>
            <a:ext cx="8404079" cy="842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65793" y="3953977"/>
            <a:ext cx="8404079" cy="842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5793" y="5096977"/>
            <a:ext cx="8404079" cy="8423"/>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126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214360" cy="990600"/>
          </a:xfrm>
          <a:prstGeom prst="rect">
            <a:avLst/>
          </a:prstGeom>
        </p:spPr>
        <p:txBody>
          <a:bodyPr anchor="ctr"/>
          <a:lstStyle/>
          <a:p>
            <a:pPr algn="l"/>
            <a:r>
              <a:rPr lang="en-US" sz="2800" b="0" dirty="0">
                <a:solidFill>
                  <a:srgbClr val="005AAA"/>
                </a:solidFill>
              </a:rPr>
              <a:t>And now, the backbone...</a:t>
            </a:r>
          </a:p>
        </p:txBody>
      </p:sp>
      <p:sp>
        <p:nvSpPr>
          <p:cNvPr id="5" name="Rounded Rectangle 4"/>
          <p:cNvSpPr/>
          <p:nvPr>
            <p:custDataLst>
              <p:tags r:id="rId1"/>
            </p:custDataLst>
          </p:nvPr>
        </p:nvSpPr>
        <p:spPr>
          <a:xfrm>
            <a:off x="777240" y="1325903"/>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Guide Vision and Strategy</a:t>
            </a:r>
            <a:endParaRPr lang="en-US" sz="2200" b="1" dirty="0">
              <a:solidFill>
                <a:srgbClr val="FFFFFF"/>
              </a:solidFill>
            </a:endParaRPr>
          </a:p>
        </p:txBody>
      </p:sp>
      <p:sp>
        <p:nvSpPr>
          <p:cNvPr id="8" name="Rounded Rectangle 7"/>
          <p:cNvSpPr/>
          <p:nvPr>
            <p:custDataLst>
              <p:tags r:id="rId2"/>
            </p:custDataLst>
          </p:nvPr>
        </p:nvSpPr>
        <p:spPr>
          <a:xfrm>
            <a:off x="777240" y="3622127"/>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Build Public Will</a:t>
            </a:r>
            <a:endParaRPr lang="en-US" sz="2200" b="1" dirty="0">
              <a:solidFill>
                <a:srgbClr val="FFFFFF"/>
              </a:solidFill>
            </a:endParaRPr>
          </a:p>
        </p:txBody>
      </p:sp>
      <p:sp>
        <p:nvSpPr>
          <p:cNvPr id="9" name="Rounded Rectangle 8"/>
          <p:cNvSpPr/>
          <p:nvPr>
            <p:custDataLst>
              <p:tags r:id="rId3"/>
            </p:custDataLst>
          </p:nvPr>
        </p:nvSpPr>
        <p:spPr>
          <a:xfrm>
            <a:off x="777240" y="2091311"/>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Support Aligned Activities</a:t>
            </a:r>
            <a:endParaRPr lang="en-US" sz="2200" b="1" dirty="0">
              <a:solidFill>
                <a:srgbClr val="FFFFFF"/>
              </a:solidFill>
            </a:endParaRPr>
          </a:p>
        </p:txBody>
      </p:sp>
      <p:sp>
        <p:nvSpPr>
          <p:cNvPr id="10" name="Rounded Rectangle 9"/>
          <p:cNvSpPr/>
          <p:nvPr>
            <p:custDataLst>
              <p:tags r:id="rId4"/>
            </p:custDataLst>
          </p:nvPr>
        </p:nvSpPr>
        <p:spPr>
          <a:xfrm>
            <a:off x="777240" y="5152944"/>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Mobilize Resources</a:t>
            </a:r>
            <a:endParaRPr lang="en-US" sz="2200" b="1" dirty="0">
              <a:solidFill>
                <a:srgbClr val="FFFFFF"/>
              </a:solidFill>
            </a:endParaRPr>
          </a:p>
        </p:txBody>
      </p:sp>
      <p:sp>
        <p:nvSpPr>
          <p:cNvPr id="11" name="Rounded Rectangle 10"/>
          <p:cNvSpPr/>
          <p:nvPr>
            <p:custDataLst>
              <p:tags r:id="rId5"/>
            </p:custDataLst>
          </p:nvPr>
        </p:nvSpPr>
        <p:spPr>
          <a:xfrm>
            <a:off x="777240" y="2856719"/>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Establish Shared Measurement Practices</a:t>
            </a:r>
            <a:endParaRPr lang="en-US" sz="2200" b="1" dirty="0">
              <a:solidFill>
                <a:srgbClr val="FFFFFF"/>
              </a:solidFill>
            </a:endParaRPr>
          </a:p>
        </p:txBody>
      </p:sp>
      <p:sp>
        <p:nvSpPr>
          <p:cNvPr id="12" name="Rounded Rectangle 11"/>
          <p:cNvSpPr/>
          <p:nvPr>
            <p:custDataLst>
              <p:tags r:id="rId6"/>
            </p:custDataLst>
          </p:nvPr>
        </p:nvSpPr>
        <p:spPr>
          <a:xfrm>
            <a:off x="777240" y="4387535"/>
            <a:ext cx="7589520" cy="594360"/>
          </a:xfrm>
          <a:prstGeom prst="round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200" b="1" dirty="0" smtClean="0">
                <a:solidFill>
                  <a:srgbClr val="FFFFFF"/>
                </a:solidFill>
              </a:rPr>
              <a:t>Advance Policy</a:t>
            </a:r>
            <a:endParaRPr lang="en-US" sz="2200" b="1" dirty="0">
              <a:solidFill>
                <a:srgbClr val="FFFFFF"/>
              </a:solidFill>
            </a:endParaRPr>
          </a:p>
        </p:txBody>
      </p:sp>
      <p:sp>
        <p:nvSpPr>
          <p:cNvPr id="13" name="TextBox 12"/>
          <p:cNvSpPr txBox="1"/>
          <p:nvPr/>
        </p:nvSpPr>
        <p:spPr>
          <a:xfrm>
            <a:off x="-21685" y="6657461"/>
            <a:ext cx="6672195" cy="246221"/>
          </a:xfrm>
          <a:prstGeom prst="rect">
            <a:avLst/>
          </a:prstGeom>
          <a:noFill/>
        </p:spPr>
        <p:txBody>
          <a:bodyPr wrap="square" rtlCol="0" anchor="ctr">
            <a:spAutoFit/>
          </a:bodyPr>
          <a:lstStyle/>
          <a:p>
            <a:r>
              <a:rPr lang="en-US" sz="1000" dirty="0" smtClean="0">
                <a:solidFill>
                  <a:srgbClr val="000000"/>
                </a:solidFill>
                <a:latin typeface="Arial"/>
              </a:rPr>
              <a:t>Source: FSG Interviews and Analysis</a:t>
            </a:r>
          </a:p>
        </p:txBody>
      </p:sp>
    </p:spTree>
    <p:extLst>
      <p:ext uri="{BB962C8B-B14F-4D97-AF65-F5344CB8AC3E}">
        <p14:creationId xmlns:p14="http://schemas.microsoft.com/office/powerpoint/2010/main" val="25616548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990600"/>
          </a:xfrm>
          <a:prstGeom prst="rect">
            <a:avLst/>
          </a:prstGeom>
        </p:spPr>
        <p:txBody>
          <a:bodyPr anchor="ctr"/>
          <a:lstStyle/>
          <a:p>
            <a:pPr algn="l"/>
            <a:r>
              <a:rPr lang="en-US" sz="2800" b="0" dirty="0">
                <a:solidFill>
                  <a:srgbClr val="005AAA"/>
                </a:solidFill>
              </a:rPr>
              <a:t>The backbone needs to fulfill the following functions</a:t>
            </a:r>
          </a:p>
        </p:txBody>
      </p:sp>
      <p:sp>
        <p:nvSpPr>
          <p:cNvPr id="15" name="TextBox 14"/>
          <p:cNvSpPr txBox="1"/>
          <p:nvPr/>
        </p:nvSpPr>
        <p:spPr>
          <a:xfrm>
            <a:off x="-21685" y="6611779"/>
            <a:ext cx="6672195" cy="246221"/>
          </a:xfrm>
          <a:prstGeom prst="rect">
            <a:avLst/>
          </a:prstGeom>
          <a:noFill/>
        </p:spPr>
        <p:txBody>
          <a:bodyPr wrap="square" rtlCol="0" anchor="ctr">
            <a:spAutoFit/>
          </a:bodyPr>
          <a:lstStyle/>
          <a:p>
            <a:r>
              <a:rPr lang="en-US" sz="1000" dirty="0" smtClean="0">
                <a:solidFill>
                  <a:srgbClr val="000000"/>
                </a:solidFill>
                <a:latin typeface="Arial"/>
              </a:rPr>
              <a:t>Source: FSG Interviews and Analysis</a:t>
            </a:r>
          </a:p>
        </p:txBody>
      </p:sp>
      <p:sp>
        <p:nvSpPr>
          <p:cNvPr id="26" name="Rectangle 25"/>
          <p:cNvSpPr/>
          <p:nvPr/>
        </p:nvSpPr>
        <p:spPr>
          <a:xfrm>
            <a:off x="266700" y="5943600"/>
            <a:ext cx="8549640" cy="533400"/>
          </a:xfrm>
          <a:prstGeom prst="rect">
            <a:avLst/>
          </a:prstGeom>
          <a:solidFill>
            <a:schemeClr val="accent4">
              <a:lumMod val="20000"/>
              <a:lumOff val="80000"/>
            </a:schemeClr>
          </a:solidFill>
          <a:ln w="28575">
            <a:solidFill>
              <a:schemeClr val="accent4"/>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rgbClr val="000000"/>
                </a:solidFill>
              </a:rPr>
              <a:t>Admin Support</a:t>
            </a:r>
          </a:p>
          <a:p>
            <a:pPr marL="171450" indent="-171450">
              <a:buFont typeface="Arial" panose="020B0604020202020204" pitchFamily="34" charset="0"/>
              <a:buChar char="•"/>
            </a:pPr>
            <a:r>
              <a:rPr lang="en-US" sz="1200" dirty="0">
                <a:solidFill>
                  <a:srgbClr val="000000"/>
                </a:solidFill>
              </a:rPr>
              <a:t>Schedule </a:t>
            </a:r>
            <a:r>
              <a:rPr lang="en-US" sz="1200" dirty="0" smtClean="0">
                <a:solidFill>
                  <a:srgbClr val="000000"/>
                </a:solidFill>
              </a:rPr>
              <a:t>meetings, provide </a:t>
            </a:r>
            <a:r>
              <a:rPr lang="en-US" sz="1200" dirty="0">
                <a:solidFill>
                  <a:srgbClr val="000000"/>
                </a:solidFill>
              </a:rPr>
              <a:t>logistical </a:t>
            </a:r>
            <a:r>
              <a:rPr lang="en-US" sz="1200" dirty="0" smtClean="0">
                <a:solidFill>
                  <a:srgbClr val="000000"/>
                </a:solidFill>
              </a:rPr>
              <a:t>support, manage </a:t>
            </a:r>
            <a:r>
              <a:rPr lang="en-US" sz="1200" dirty="0">
                <a:solidFill>
                  <a:srgbClr val="000000"/>
                </a:solidFill>
              </a:rPr>
              <a:t>overall </a:t>
            </a:r>
            <a:r>
              <a:rPr lang="en-US" sz="1200" dirty="0" smtClean="0">
                <a:solidFill>
                  <a:srgbClr val="000000"/>
                </a:solidFill>
              </a:rPr>
              <a:t>timelines</a:t>
            </a:r>
            <a:endParaRPr lang="en-US" sz="1200" dirty="0">
              <a:solidFill>
                <a:srgbClr val="000000"/>
              </a:solidFill>
            </a:endParaRPr>
          </a:p>
        </p:txBody>
      </p:sp>
      <p:sp>
        <p:nvSpPr>
          <p:cNvPr id="27" name="Rectangle 26"/>
          <p:cNvSpPr/>
          <p:nvPr/>
        </p:nvSpPr>
        <p:spPr>
          <a:xfrm>
            <a:off x="281940" y="1644486"/>
            <a:ext cx="4130040" cy="1673352"/>
          </a:xfrm>
          <a:prstGeom prst="rect">
            <a:avLst/>
          </a:prstGeom>
          <a:solidFill>
            <a:schemeClr val="tx2">
              <a:lumMod val="20000"/>
              <a:lumOff val="80000"/>
            </a:schemeClr>
          </a:solidFill>
          <a:ln w="28575">
            <a:solidFill>
              <a:schemeClr val="tx2"/>
            </a:solidFill>
          </a:ln>
        </p:spPr>
        <p:style>
          <a:lnRef idx="1">
            <a:schemeClr val="accent5"/>
          </a:lnRef>
          <a:fillRef idx="2">
            <a:schemeClr val="accent5"/>
          </a:fillRef>
          <a:effectRef idx="1">
            <a:schemeClr val="accent5"/>
          </a:effectRef>
          <a:fontRef idx="minor">
            <a:schemeClr val="dk1"/>
          </a:fontRef>
        </p:style>
        <p:txBody>
          <a:bodyPr rtlCol="0" anchor="t"/>
          <a:lstStyle/>
          <a:p>
            <a:pPr marL="171450" indent="-171450">
              <a:buFont typeface="Arial" panose="020B0604020202020204" pitchFamily="34" charset="0"/>
              <a:buChar char="•"/>
            </a:pPr>
            <a:r>
              <a:rPr lang="en-US" sz="1400" dirty="0" smtClean="0">
                <a:solidFill>
                  <a:srgbClr val="000000">
                    <a:lumMod val="75000"/>
                    <a:lumOff val="25000"/>
                  </a:srgbClr>
                </a:solidFill>
              </a:rPr>
              <a:t>Set agendas for SC meeting</a:t>
            </a:r>
          </a:p>
          <a:p>
            <a:pPr marL="171450" indent="-171450">
              <a:buFont typeface="Arial" panose="020B0604020202020204" pitchFamily="34" charset="0"/>
              <a:buChar char="•"/>
            </a:pPr>
            <a:r>
              <a:rPr lang="en-US" sz="1400" dirty="0" smtClean="0">
                <a:solidFill>
                  <a:srgbClr val="000000">
                    <a:lumMod val="75000"/>
                    <a:lumOff val="25000"/>
                  </a:srgbClr>
                </a:solidFill>
              </a:rPr>
              <a:t>Prepare presentation materials for SC meetings</a:t>
            </a:r>
          </a:p>
          <a:p>
            <a:pPr marL="171450" indent="-171450">
              <a:buFont typeface="Arial" panose="020B0604020202020204" pitchFamily="34" charset="0"/>
              <a:buChar char="•"/>
            </a:pPr>
            <a:r>
              <a:rPr lang="en-US" sz="1400" dirty="0" smtClean="0">
                <a:solidFill>
                  <a:srgbClr val="000000">
                    <a:lumMod val="75000"/>
                    <a:lumOff val="25000"/>
                  </a:srgbClr>
                </a:solidFill>
              </a:rPr>
              <a:t>Run and facilitate SC meetings</a:t>
            </a:r>
          </a:p>
          <a:p>
            <a:pPr marL="171450" indent="-171450">
              <a:buFont typeface="Arial" panose="020B0604020202020204" pitchFamily="34" charset="0"/>
              <a:buChar char="•"/>
            </a:pPr>
            <a:r>
              <a:rPr lang="en-US" sz="1400" dirty="0" smtClean="0">
                <a:solidFill>
                  <a:srgbClr val="000000">
                    <a:lumMod val="75000"/>
                    <a:lumOff val="25000"/>
                  </a:srgbClr>
                </a:solidFill>
              </a:rPr>
              <a:t>Communicate regularly with SC members</a:t>
            </a:r>
          </a:p>
          <a:p>
            <a:pPr marL="171450" indent="-171450">
              <a:buFont typeface="Arial" panose="020B0604020202020204" pitchFamily="34" charset="0"/>
              <a:buChar char="•"/>
            </a:pPr>
            <a:r>
              <a:rPr lang="en-US" sz="1400" dirty="0" smtClean="0">
                <a:solidFill>
                  <a:srgbClr val="000000">
                    <a:lumMod val="75000"/>
                    <a:lumOff val="25000"/>
                  </a:srgbClr>
                </a:solidFill>
              </a:rPr>
              <a:t>Plan for SC leadership</a:t>
            </a:r>
          </a:p>
          <a:p>
            <a:pPr marL="171450" indent="-171450">
              <a:buFont typeface="Arial" panose="020B0604020202020204" pitchFamily="34" charset="0"/>
              <a:buChar char="•"/>
            </a:pPr>
            <a:r>
              <a:rPr lang="en-US" sz="1400" dirty="0" smtClean="0">
                <a:solidFill>
                  <a:srgbClr val="000000">
                    <a:lumMod val="75000"/>
                    <a:lumOff val="25000"/>
                  </a:srgbClr>
                </a:solidFill>
              </a:rPr>
              <a:t>Support co-chairs in leading meetings </a:t>
            </a:r>
          </a:p>
          <a:p>
            <a:pPr marL="171450" indent="-171450">
              <a:buFont typeface="Arial" panose="020B0604020202020204" pitchFamily="34" charset="0"/>
              <a:buChar char="•"/>
            </a:pPr>
            <a:r>
              <a:rPr lang="en-US" sz="1400" dirty="0" smtClean="0">
                <a:solidFill>
                  <a:srgbClr val="000000">
                    <a:lumMod val="75000"/>
                    <a:lumOff val="25000"/>
                  </a:srgbClr>
                </a:solidFill>
              </a:rPr>
              <a:t>Manage executive committee</a:t>
            </a:r>
            <a:endParaRPr lang="en-US" sz="1400" dirty="0">
              <a:solidFill>
                <a:srgbClr val="000000">
                  <a:lumMod val="75000"/>
                  <a:lumOff val="25000"/>
                </a:srgbClr>
              </a:solidFill>
            </a:endParaRPr>
          </a:p>
        </p:txBody>
      </p:sp>
      <p:sp>
        <p:nvSpPr>
          <p:cNvPr id="28" name="Rectangle 27"/>
          <p:cNvSpPr/>
          <p:nvPr/>
        </p:nvSpPr>
        <p:spPr>
          <a:xfrm>
            <a:off x="4533900" y="1644486"/>
            <a:ext cx="4282440" cy="1673352"/>
          </a:xfrm>
          <a:prstGeom prst="rect">
            <a:avLst/>
          </a:prstGeom>
          <a:solidFill>
            <a:schemeClr val="bg2">
              <a:lumMod val="20000"/>
              <a:lumOff val="80000"/>
            </a:schemeClr>
          </a:solidFill>
          <a:ln w="28575">
            <a:solidFill>
              <a:schemeClr val="bg2"/>
            </a:solidFill>
          </a:ln>
        </p:spPr>
        <p:style>
          <a:lnRef idx="1">
            <a:schemeClr val="accent3"/>
          </a:lnRef>
          <a:fillRef idx="2">
            <a:schemeClr val="accent3"/>
          </a:fillRef>
          <a:effectRef idx="1">
            <a:schemeClr val="accent3"/>
          </a:effectRef>
          <a:fontRef idx="minor">
            <a:schemeClr val="dk1"/>
          </a:fontRef>
        </p:style>
        <p:txBody>
          <a:bodyPr rtlCol="0" anchor="t"/>
          <a:lstStyle/>
          <a:p>
            <a:pPr marL="171450" indent="-171450">
              <a:buFont typeface="Arial" panose="020B0604020202020204" pitchFamily="34" charset="0"/>
              <a:buChar char="•"/>
            </a:pPr>
            <a:r>
              <a:rPr lang="en-US" sz="1400" dirty="0">
                <a:solidFill>
                  <a:srgbClr val="000000">
                    <a:lumMod val="75000"/>
                    <a:lumOff val="25000"/>
                  </a:srgbClr>
                </a:solidFill>
              </a:rPr>
              <a:t>Data collection </a:t>
            </a:r>
          </a:p>
          <a:p>
            <a:pPr marL="171450" indent="-171450">
              <a:buFont typeface="Arial" panose="020B0604020202020204" pitchFamily="34" charset="0"/>
              <a:buChar char="•"/>
            </a:pPr>
            <a:r>
              <a:rPr lang="en-US" sz="1400" dirty="0" smtClean="0">
                <a:solidFill>
                  <a:srgbClr val="000000">
                    <a:lumMod val="75000"/>
                    <a:lumOff val="25000"/>
                  </a:srgbClr>
                </a:solidFill>
              </a:rPr>
              <a:t>Analyze </a:t>
            </a:r>
            <a:r>
              <a:rPr lang="en-US" sz="1400" dirty="0">
                <a:solidFill>
                  <a:srgbClr val="000000">
                    <a:lumMod val="75000"/>
                    <a:lumOff val="25000"/>
                  </a:srgbClr>
                </a:solidFill>
              </a:rPr>
              <a:t>indicators to evaluate progress </a:t>
            </a:r>
          </a:p>
          <a:p>
            <a:pPr marL="171450" indent="-171450">
              <a:buFont typeface="Arial" panose="020B0604020202020204" pitchFamily="34" charset="0"/>
              <a:buChar char="•"/>
            </a:pPr>
            <a:r>
              <a:rPr lang="en-US" sz="1400" dirty="0" smtClean="0">
                <a:solidFill>
                  <a:srgbClr val="000000">
                    <a:lumMod val="75000"/>
                    <a:lumOff val="25000"/>
                  </a:srgbClr>
                </a:solidFill>
              </a:rPr>
              <a:t>Manage </a:t>
            </a:r>
            <a:r>
              <a:rPr lang="en-US" sz="1400" dirty="0">
                <a:solidFill>
                  <a:srgbClr val="000000">
                    <a:lumMod val="75000"/>
                    <a:lumOff val="25000"/>
                  </a:srgbClr>
                </a:solidFill>
              </a:rPr>
              <a:t>process of defining and refining common </a:t>
            </a:r>
            <a:r>
              <a:rPr lang="en-US" sz="1400" dirty="0" smtClean="0">
                <a:solidFill>
                  <a:srgbClr val="000000">
                    <a:lumMod val="75000"/>
                    <a:lumOff val="25000"/>
                  </a:srgbClr>
                </a:solidFill>
              </a:rPr>
              <a:t>indicators</a:t>
            </a:r>
            <a:endParaRPr lang="en-US" sz="1400" dirty="0">
              <a:solidFill>
                <a:srgbClr val="000000">
                  <a:lumMod val="75000"/>
                  <a:lumOff val="25000"/>
                </a:srgbClr>
              </a:solidFill>
            </a:endParaRPr>
          </a:p>
          <a:p>
            <a:pPr marL="171450" indent="-171450">
              <a:buFont typeface="Arial" panose="020B0604020202020204" pitchFamily="34" charset="0"/>
              <a:buChar char="•"/>
            </a:pPr>
            <a:r>
              <a:rPr lang="en-US" sz="1400" dirty="0" smtClean="0">
                <a:solidFill>
                  <a:srgbClr val="000000">
                    <a:lumMod val="75000"/>
                    <a:lumOff val="25000"/>
                  </a:srgbClr>
                </a:solidFill>
              </a:rPr>
              <a:t>Monitor </a:t>
            </a:r>
            <a:r>
              <a:rPr lang="en-US" sz="1400" dirty="0">
                <a:solidFill>
                  <a:srgbClr val="000000">
                    <a:lumMod val="75000"/>
                    <a:lumOff val="25000"/>
                  </a:srgbClr>
                </a:solidFill>
              </a:rPr>
              <a:t>and communicate baseline data </a:t>
            </a:r>
          </a:p>
          <a:p>
            <a:pPr marL="171450" indent="-171450">
              <a:buFont typeface="Arial" panose="020B0604020202020204" pitchFamily="34" charset="0"/>
              <a:buChar char="•"/>
            </a:pPr>
            <a:r>
              <a:rPr lang="en-US" sz="1400" dirty="0" smtClean="0">
                <a:solidFill>
                  <a:srgbClr val="000000">
                    <a:lumMod val="75000"/>
                    <a:lumOff val="25000"/>
                  </a:srgbClr>
                </a:solidFill>
              </a:rPr>
              <a:t>Develop measurement capacity of partners</a:t>
            </a:r>
            <a:endParaRPr lang="en-US" sz="1400" dirty="0">
              <a:solidFill>
                <a:srgbClr val="000000">
                  <a:lumMod val="75000"/>
                  <a:lumOff val="25000"/>
                </a:srgbClr>
              </a:solidFill>
            </a:endParaRPr>
          </a:p>
        </p:txBody>
      </p:sp>
      <p:sp>
        <p:nvSpPr>
          <p:cNvPr id="29" name="Rectangle 28"/>
          <p:cNvSpPr/>
          <p:nvPr/>
        </p:nvSpPr>
        <p:spPr>
          <a:xfrm>
            <a:off x="281940" y="3942678"/>
            <a:ext cx="4130040" cy="1898123"/>
          </a:xfrm>
          <a:prstGeom prst="rect">
            <a:avLst/>
          </a:prstGeom>
          <a:solidFill>
            <a:schemeClr val="accent1">
              <a:lumMod val="20000"/>
              <a:lumOff val="80000"/>
            </a:schemeClr>
          </a:solidFill>
          <a:ln w="28575">
            <a:solidFill>
              <a:schemeClr val="accent1"/>
            </a:solidFill>
          </a:ln>
        </p:spPr>
        <p:style>
          <a:lnRef idx="1">
            <a:schemeClr val="accent4"/>
          </a:lnRef>
          <a:fillRef idx="2">
            <a:schemeClr val="accent4"/>
          </a:fillRef>
          <a:effectRef idx="1">
            <a:schemeClr val="accent4"/>
          </a:effectRef>
          <a:fontRef idx="minor">
            <a:schemeClr val="dk1"/>
          </a:fontRef>
        </p:style>
        <p:txBody>
          <a:bodyPr rtlCol="0" anchor="t"/>
          <a:lstStyle/>
          <a:p>
            <a:pPr marL="171450" indent="-171450">
              <a:buFont typeface="Arial" panose="020B0604020202020204" pitchFamily="34" charset="0"/>
              <a:buChar char="•"/>
            </a:pPr>
            <a:r>
              <a:rPr lang="en-US" sz="1400" dirty="0" smtClean="0">
                <a:solidFill>
                  <a:srgbClr val="000000">
                    <a:lumMod val="75000"/>
                    <a:lumOff val="25000"/>
                  </a:srgbClr>
                </a:solidFill>
              </a:rPr>
              <a:t>Set agendas and prepare material</a:t>
            </a:r>
          </a:p>
          <a:p>
            <a:pPr marL="171450" indent="-171450">
              <a:buFont typeface="Arial" panose="020B0604020202020204" pitchFamily="34" charset="0"/>
              <a:buChar char="•"/>
            </a:pPr>
            <a:r>
              <a:rPr lang="en-US" sz="1400" dirty="0" smtClean="0">
                <a:solidFill>
                  <a:srgbClr val="000000">
                    <a:lumMod val="75000"/>
                    <a:lumOff val="25000"/>
                  </a:srgbClr>
                </a:solidFill>
              </a:rPr>
              <a:t>Identify information needed to make decisions </a:t>
            </a:r>
          </a:p>
          <a:p>
            <a:pPr marL="171450" indent="-171450">
              <a:buFont typeface="Arial" panose="020B0604020202020204" pitchFamily="34" charset="0"/>
              <a:buChar char="•"/>
            </a:pPr>
            <a:r>
              <a:rPr lang="en-US" sz="1400" dirty="0" smtClean="0">
                <a:solidFill>
                  <a:srgbClr val="000000">
                    <a:lumMod val="75000"/>
                    <a:lumOff val="25000"/>
                  </a:srgbClr>
                </a:solidFill>
              </a:rPr>
              <a:t>Conduct research to support decision making</a:t>
            </a:r>
          </a:p>
          <a:p>
            <a:pPr marL="171450" indent="-171450">
              <a:buFont typeface="Arial" panose="020B0604020202020204" pitchFamily="34" charset="0"/>
              <a:buChar char="•"/>
            </a:pPr>
            <a:r>
              <a:rPr lang="en-US" sz="1400" dirty="0" smtClean="0">
                <a:solidFill>
                  <a:srgbClr val="000000">
                    <a:lumMod val="75000"/>
                    <a:lumOff val="25000"/>
                  </a:srgbClr>
                </a:solidFill>
              </a:rPr>
              <a:t>Connect WG to others in community</a:t>
            </a:r>
          </a:p>
          <a:p>
            <a:pPr marL="171450" indent="-171450">
              <a:buFont typeface="Arial" panose="020B0604020202020204" pitchFamily="34" charset="0"/>
              <a:buChar char="•"/>
            </a:pPr>
            <a:r>
              <a:rPr lang="en-US" sz="1400" dirty="0" smtClean="0">
                <a:solidFill>
                  <a:srgbClr val="000000">
                    <a:lumMod val="75000"/>
                    <a:lumOff val="25000"/>
                  </a:srgbClr>
                </a:solidFill>
              </a:rPr>
              <a:t>Provide progress updates on shared indicators to the WG</a:t>
            </a:r>
          </a:p>
          <a:p>
            <a:pPr marL="171450" indent="-171450">
              <a:buFont typeface="Arial" panose="020B0604020202020204" pitchFamily="34" charset="0"/>
              <a:buChar char="•"/>
            </a:pPr>
            <a:r>
              <a:rPr lang="en-US" sz="1400" dirty="0" smtClean="0">
                <a:solidFill>
                  <a:srgbClr val="000000">
                    <a:lumMod val="75000"/>
                    <a:lumOff val="25000"/>
                  </a:srgbClr>
                </a:solidFill>
              </a:rPr>
              <a:t>Create WG reports to SC and identify areas of overlap/coordination between WGs</a:t>
            </a:r>
          </a:p>
        </p:txBody>
      </p:sp>
      <p:sp>
        <p:nvSpPr>
          <p:cNvPr id="30" name="Rectangle 29"/>
          <p:cNvSpPr/>
          <p:nvPr/>
        </p:nvSpPr>
        <p:spPr>
          <a:xfrm>
            <a:off x="4533900" y="3942678"/>
            <a:ext cx="4282440" cy="1898123"/>
          </a:xfrm>
          <a:prstGeom prst="rect">
            <a:avLst/>
          </a:prstGeom>
          <a:solidFill>
            <a:srgbClr val="E4E4E4"/>
          </a:solidFill>
          <a:ln w="28575">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rtlCol="0" anchor="t"/>
          <a:lstStyle/>
          <a:p>
            <a:pPr marL="171450" indent="-171450">
              <a:buFont typeface="Arial" panose="020B0604020202020204" pitchFamily="34" charset="0"/>
              <a:buChar char="•"/>
              <a:defRPr/>
            </a:pPr>
            <a:r>
              <a:rPr lang="en-US" sz="1400" dirty="0">
                <a:solidFill>
                  <a:srgbClr val="000000">
                    <a:lumMod val="75000"/>
                    <a:lumOff val="25000"/>
                  </a:srgbClr>
                </a:solidFill>
              </a:rPr>
              <a:t>Create communications plan</a:t>
            </a:r>
          </a:p>
          <a:p>
            <a:pPr marL="171450" indent="-171450">
              <a:buFont typeface="Arial" panose="020B0604020202020204" pitchFamily="34" charset="0"/>
              <a:buChar char="•"/>
              <a:defRPr/>
            </a:pPr>
            <a:r>
              <a:rPr lang="en-US" sz="1400" dirty="0" smtClean="0">
                <a:solidFill>
                  <a:srgbClr val="000000">
                    <a:lumMod val="75000"/>
                    <a:lumOff val="25000"/>
                  </a:srgbClr>
                </a:solidFill>
              </a:rPr>
              <a:t>Develop </a:t>
            </a:r>
            <a:r>
              <a:rPr lang="en-US" sz="1400" dirty="0">
                <a:solidFill>
                  <a:srgbClr val="000000">
                    <a:lumMod val="75000"/>
                    <a:lumOff val="25000"/>
                  </a:srgbClr>
                </a:solidFill>
              </a:rPr>
              <a:t>communications collateral </a:t>
            </a:r>
          </a:p>
          <a:p>
            <a:pPr marL="171450" indent="-171450">
              <a:buFont typeface="Arial" panose="020B0604020202020204" pitchFamily="34" charset="0"/>
              <a:buChar char="•"/>
              <a:defRPr/>
            </a:pPr>
            <a:r>
              <a:rPr lang="en-US" sz="1400" dirty="0">
                <a:solidFill>
                  <a:srgbClr val="000000">
                    <a:lumMod val="75000"/>
                    <a:lumOff val="25000"/>
                  </a:srgbClr>
                </a:solidFill>
              </a:rPr>
              <a:t>Support development of major progress reports </a:t>
            </a:r>
          </a:p>
          <a:p>
            <a:pPr marL="171450" indent="-171450">
              <a:buFont typeface="Arial" panose="020B0604020202020204" pitchFamily="34" charset="0"/>
              <a:buChar char="•"/>
              <a:defRPr/>
            </a:pPr>
            <a:r>
              <a:rPr lang="en-US" sz="1400" dirty="0">
                <a:solidFill>
                  <a:srgbClr val="000000">
                    <a:lumMod val="75000"/>
                    <a:lumOff val="25000"/>
                  </a:srgbClr>
                </a:solidFill>
              </a:rPr>
              <a:t>Support SC and WG </a:t>
            </a:r>
            <a:r>
              <a:rPr lang="en-US" sz="1400" dirty="0" smtClean="0">
                <a:solidFill>
                  <a:srgbClr val="000000">
                    <a:lumMod val="75000"/>
                    <a:lumOff val="25000"/>
                  </a:srgbClr>
                </a:solidFill>
              </a:rPr>
              <a:t>members in </a:t>
            </a:r>
            <a:r>
              <a:rPr lang="en-US" sz="1400" dirty="0">
                <a:solidFill>
                  <a:srgbClr val="000000">
                    <a:lumMod val="75000"/>
                    <a:lumOff val="25000"/>
                  </a:srgbClr>
                </a:solidFill>
              </a:rPr>
              <a:t>communicating publically</a:t>
            </a:r>
          </a:p>
          <a:p>
            <a:pPr marL="171450" indent="-171450">
              <a:buFont typeface="Arial" panose="020B0604020202020204" pitchFamily="34" charset="0"/>
              <a:buChar char="•"/>
              <a:defRPr/>
            </a:pPr>
            <a:r>
              <a:rPr lang="en-US" sz="1400" dirty="0">
                <a:solidFill>
                  <a:srgbClr val="000000">
                    <a:lumMod val="75000"/>
                    <a:lumOff val="25000"/>
                  </a:srgbClr>
                </a:solidFill>
              </a:rPr>
              <a:t>Support </a:t>
            </a:r>
            <a:r>
              <a:rPr lang="en-US" sz="1400" dirty="0" smtClean="0">
                <a:solidFill>
                  <a:srgbClr val="000000">
                    <a:lumMod val="75000"/>
                    <a:lumOff val="25000"/>
                  </a:srgbClr>
                </a:solidFill>
              </a:rPr>
              <a:t>SC/WC </a:t>
            </a:r>
            <a:r>
              <a:rPr lang="en-US" sz="1400" dirty="0">
                <a:solidFill>
                  <a:srgbClr val="000000">
                    <a:lumMod val="75000"/>
                    <a:lumOff val="25000"/>
                  </a:srgbClr>
                </a:solidFill>
              </a:rPr>
              <a:t>community engagement plans </a:t>
            </a:r>
            <a:endParaRPr lang="en-US" sz="1400" dirty="0" smtClean="0">
              <a:solidFill>
                <a:srgbClr val="000000">
                  <a:lumMod val="75000"/>
                  <a:lumOff val="25000"/>
                </a:srgbClr>
              </a:solidFill>
            </a:endParaRPr>
          </a:p>
          <a:p>
            <a:pPr marL="171450" indent="-171450">
              <a:buFont typeface="Arial" panose="020B0604020202020204" pitchFamily="34" charset="0"/>
              <a:buChar char="•"/>
              <a:defRPr/>
            </a:pPr>
            <a:r>
              <a:rPr lang="en-US" sz="1400" dirty="0" smtClean="0">
                <a:solidFill>
                  <a:srgbClr val="000000">
                    <a:lumMod val="75000"/>
                    <a:lumOff val="25000"/>
                  </a:srgbClr>
                </a:solidFill>
              </a:rPr>
              <a:t>Develop plan </a:t>
            </a:r>
            <a:r>
              <a:rPr lang="en-US" sz="1400" dirty="0">
                <a:solidFill>
                  <a:srgbClr val="000000">
                    <a:lumMod val="75000"/>
                    <a:lumOff val="25000"/>
                  </a:srgbClr>
                </a:solidFill>
              </a:rPr>
              <a:t>for </a:t>
            </a:r>
            <a:r>
              <a:rPr lang="en-US" sz="1400" dirty="0" smtClean="0">
                <a:solidFill>
                  <a:srgbClr val="000000">
                    <a:lumMod val="75000"/>
                    <a:lumOff val="25000"/>
                  </a:srgbClr>
                </a:solidFill>
              </a:rPr>
              <a:t>furthering policy </a:t>
            </a:r>
            <a:r>
              <a:rPr lang="en-US" sz="1400" dirty="0">
                <a:solidFill>
                  <a:srgbClr val="000000">
                    <a:lumMod val="75000"/>
                    <a:lumOff val="25000"/>
                  </a:srgbClr>
                </a:solidFill>
              </a:rPr>
              <a:t>agenda </a:t>
            </a:r>
            <a:endParaRPr lang="en-US" sz="1400" dirty="0" smtClean="0">
              <a:solidFill>
                <a:srgbClr val="000000">
                  <a:lumMod val="75000"/>
                  <a:lumOff val="25000"/>
                </a:srgbClr>
              </a:solidFill>
            </a:endParaRPr>
          </a:p>
          <a:p>
            <a:pPr marL="171450" indent="-171450">
              <a:buFont typeface="Arial" panose="020B0604020202020204" pitchFamily="34" charset="0"/>
              <a:buChar char="•"/>
              <a:defRPr/>
            </a:pPr>
            <a:r>
              <a:rPr lang="en-US" sz="1400" dirty="0" smtClean="0">
                <a:solidFill>
                  <a:srgbClr val="000000">
                    <a:lumMod val="75000"/>
                    <a:lumOff val="25000"/>
                  </a:srgbClr>
                </a:solidFill>
              </a:rPr>
              <a:t>Track all funding </a:t>
            </a:r>
            <a:r>
              <a:rPr lang="en-US" sz="1400" dirty="0">
                <a:solidFill>
                  <a:srgbClr val="000000">
                    <a:lumMod val="75000"/>
                    <a:lumOff val="25000"/>
                  </a:srgbClr>
                </a:solidFill>
              </a:rPr>
              <a:t>and </a:t>
            </a:r>
            <a:r>
              <a:rPr lang="en-US" sz="1400" dirty="0" smtClean="0">
                <a:solidFill>
                  <a:srgbClr val="000000">
                    <a:lumMod val="75000"/>
                    <a:lumOff val="25000"/>
                  </a:srgbClr>
                </a:solidFill>
              </a:rPr>
              <a:t>potential </a:t>
            </a:r>
            <a:r>
              <a:rPr lang="en-US" sz="1400" dirty="0">
                <a:solidFill>
                  <a:srgbClr val="000000">
                    <a:lumMod val="75000"/>
                    <a:lumOff val="25000"/>
                  </a:srgbClr>
                </a:solidFill>
              </a:rPr>
              <a:t>funding </a:t>
            </a:r>
            <a:r>
              <a:rPr lang="en-US" sz="1400" dirty="0" smtClean="0">
                <a:solidFill>
                  <a:srgbClr val="000000">
                    <a:lumMod val="75000"/>
                    <a:lumOff val="25000"/>
                  </a:srgbClr>
                </a:solidFill>
              </a:rPr>
              <a:t>sources</a:t>
            </a:r>
          </a:p>
          <a:p>
            <a:pPr marL="342900" indent="-342900">
              <a:spcBef>
                <a:spcPts val="0"/>
              </a:spcBef>
              <a:spcAft>
                <a:spcPts val="0"/>
              </a:spcAft>
              <a:buFont typeface="Symbol"/>
              <a:buChar char=""/>
            </a:pPr>
            <a:endParaRPr lang="en-US" sz="1400" dirty="0">
              <a:solidFill>
                <a:srgbClr val="000000">
                  <a:lumMod val="75000"/>
                  <a:lumOff val="25000"/>
                </a:srgbClr>
              </a:solidFill>
            </a:endParaRPr>
          </a:p>
        </p:txBody>
      </p:sp>
      <p:sp>
        <p:nvSpPr>
          <p:cNvPr id="31" name="Rectangle 30"/>
          <p:cNvSpPr/>
          <p:nvPr/>
        </p:nvSpPr>
        <p:spPr>
          <a:xfrm>
            <a:off x="281940" y="1095847"/>
            <a:ext cx="4130040" cy="5486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Steering Committee Leadership</a:t>
            </a:r>
            <a:endParaRPr lang="en-US" b="1" dirty="0">
              <a:solidFill>
                <a:srgbClr val="FFFFFF"/>
              </a:solidFill>
            </a:endParaRPr>
          </a:p>
        </p:txBody>
      </p:sp>
      <p:sp>
        <p:nvSpPr>
          <p:cNvPr id="32" name="Rectangle 31"/>
          <p:cNvSpPr/>
          <p:nvPr/>
        </p:nvSpPr>
        <p:spPr>
          <a:xfrm>
            <a:off x="4533900" y="1095846"/>
            <a:ext cx="4282440" cy="5486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Shared Measurement</a:t>
            </a:r>
            <a:endParaRPr lang="en-US" b="1" dirty="0">
              <a:solidFill>
                <a:srgbClr val="FFFFFF"/>
              </a:solidFill>
            </a:endParaRPr>
          </a:p>
        </p:txBody>
      </p:sp>
      <p:sp>
        <p:nvSpPr>
          <p:cNvPr id="33" name="Rectangle 32"/>
          <p:cNvSpPr/>
          <p:nvPr/>
        </p:nvSpPr>
        <p:spPr>
          <a:xfrm>
            <a:off x="4533900" y="3394038"/>
            <a:ext cx="4282440" cy="54864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External Communications and Engagement</a:t>
            </a:r>
            <a:endParaRPr lang="en-US" b="1" dirty="0">
              <a:solidFill>
                <a:srgbClr val="FFFFFF"/>
              </a:solidFill>
            </a:endParaRPr>
          </a:p>
        </p:txBody>
      </p:sp>
      <p:sp>
        <p:nvSpPr>
          <p:cNvPr id="34" name="Rectangle 33"/>
          <p:cNvSpPr/>
          <p:nvPr/>
        </p:nvSpPr>
        <p:spPr>
          <a:xfrm>
            <a:off x="281940" y="3394038"/>
            <a:ext cx="4130040" cy="5486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Working Group Support</a:t>
            </a:r>
            <a:endParaRPr lang="en-US" b="1" dirty="0">
              <a:solidFill>
                <a:srgbClr val="FFFFFF"/>
              </a:solidFill>
            </a:endParaRPr>
          </a:p>
        </p:txBody>
      </p:sp>
    </p:spTree>
    <p:extLst>
      <p:ext uri="{BB962C8B-B14F-4D97-AF65-F5344CB8AC3E}">
        <p14:creationId xmlns:p14="http://schemas.microsoft.com/office/powerpoint/2010/main" val="41642909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extLst/>
          </p:nvPr>
        </p:nvGraphicFramePr>
        <p:xfrm>
          <a:off x="1144192" y="1590"/>
          <a:ext cx="1190" cy="1587"/>
        </p:xfrm>
        <a:graphic>
          <a:graphicData uri="http://schemas.openxmlformats.org/presentationml/2006/ole">
            <mc:AlternateContent xmlns:mc="http://schemas.openxmlformats.org/markup-compatibility/2006">
              <mc:Choice xmlns:v="urn:schemas-microsoft-com:vml" Requires="v">
                <p:oleObj spid="_x0000_s25600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4192" y="1590"/>
                        <a:ext cx="1190" cy="1587"/>
                      </a:xfrm>
                      <a:prstGeom prst="rect">
                        <a:avLst/>
                      </a:prstGeom>
                    </p:spPr>
                  </p:pic>
                </p:oleObj>
              </mc:Fallback>
            </mc:AlternateContent>
          </a:graphicData>
        </a:graphic>
      </p:graphicFrame>
      <p:sp>
        <p:nvSpPr>
          <p:cNvPr id="5" name="Rectangle 4"/>
          <p:cNvSpPr/>
          <p:nvPr/>
        </p:nvSpPr>
        <p:spPr>
          <a:xfrm>
            <a:off x="1640655" y="1219200"/>
            <a:ext cx="6074959" cy="1067794"/>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2836" t="20384" r="84328" b="18991"/>
          <a:stretch/>
        </p:blipFill>
        <p:spPr bwMode="auto">
          <a:xfrm>
            <a:off x="7503709" y="119418"/>
            <a:ext cx="440141"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1094380" y="914400"/>
            <a:ext cx="685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5"/>
          <p:cNvSpPr txBox="1">
            <a:spLocks/>
          </p:cNvSpPr>
          <p:nvPr/>
        </p:nvSpPr>
        <p:spPr>
          <a:xfrm>
            <a:off x="1257300" y="125104"/>
            <a:ext cx="6629400" cy="659534"/>
          </a:xfrm>
          <a:prstGeom prst="rect">
            <a:avLst/>
          </a:prstGeom>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400" b="1" dirty="0">
                <a:solidFill>
                  <a:srgbClr val="0064AD">
                    <a:lumMod val="75000"/>
                  </a:srgbClr>
                </a:solidFill>
              </a:rPr>
              <a:t>Mindset Shifts in Collective Impact </a:t>
            </a:r>
            <a:endParaRPr lang="en-US" sz="2400" b="1" i="1" dirty="0">
              <a:solidFill>
                <a:srgbClr val="0064AD">
                  <a:lumMod val="75000"/>
                </a:srgbClr>
              </a:solidFill>
            </a:endParaRPr>
          </a:p>
        </p:txBody>
      </p:sp>
      <p:sp>
        <p:nvSpPr>
          <p:cNvPr id="7" name="TextBox 6"/>
          <p:cNvSpPr txBox="1"/>
          <p:nvPr/>
        </p:nvSpPr>
        <p:spPr>
          <a:xfrm>
            <a:off x="1094380" y="1371600"/>
            <a:ext cx="6858000" cy="2323713"/>
          </a:xfrm>
          <a:prstGeom prst="flowChartPredefinedProcess">
            <a:avLst/>
          </a:prstGeom>
          <a:noFill/>
        </p:spPr>
        <p:txBody>
          <a:bodyPr wrap="square" rtlCol="0">
            <a:spAutoFit/>
          </a:bodyPr>
          <a:lstStyle/>
          <a:p>
            <a:pPr fontAlgn="base">
              <a:spcBef>
                <a:spcPct val="0"/>
              </a:spcBef>
              <a:spcAft>
                <a:spcPct val="0"/>
              </a:spcAft>
            </a:pPr>
            <a:r>
              <a:rPr lang="en-US" sz="2400" b="1" dirty="0">
                <a:solidFill>
                  <a:srgbClr val="FFFFFF"/>
                </a:solidFill>
                <a:cs typeface="Arial" charset="0"/>
              </a:rPr>
              <a:t>Mindset Shift One:  Who is involved</a:t>
            </a:r>
          </a:p>
          <a:p>
            <a:pPr marL="800100" lvl="1" indent="-342900" fontAlgn="base">
              <a:spcBef>
                <a:spcPct val="0"/>
              </a:spcBef>
              <a:spcAft>
                <a:spcPct val="0"/>
              </a:spcAft>
              <a:buFont typeface="Arial" panose="020B0604020202020204" pitchFamily="34" charset="0"/>
              <a:buChar char="•"/>
            </a:pPr>
            <a:endParaRPr lang="en-US" sz="500" i="1" dirty="0">
              <a:solidFill>
                <a:srgbClr val="FFFFFF"/>
              </a:solidFill>
              <a:cs typeface="Arial" charset="0"/>
            </a:endParaRPr>
          </a:p>
          <a:p>
            <a:pPr marL="800100" lvl="1" indent="-342900" fontAlgn="base">
              <a:spcBef>
                <a:spcPct val="0"/>
              </a:spcBef>
              <a:spcAft>
                <a:spcPct val="0"/>
              </a:spcAft>
              <a:buFont typeface="Arial" panose="020B0604020202020204" pitchFamily="34" charset="0"/>
              <a:buChar char="•"/>
            </a:pPr>
            <a:r>
              <a:rPr lang="en-US" sz="2000" i="1" dirty="0">
                <a:solidFill>
                  <a:srgbClr val="FFFFFF"/>
                </a:solidFill>
                <a:cs typeface="Arial" charset="0"/>
              </a:rPr>
              <a:t>Get all the right eyes on the problem</a:t>
            </a:r>
          </a:p>
          <a:p>
            <a:pPr fontAlgn="base">
              <a:spcBef>
                <a:spcPct val="0"/>
              </a:spcBef>
              <a:spcAft>
                <a:spcPct val="0"/>
              </a:spcAft>
            </a:pPr>
            <a:endParaRPr lang="en-US" sz="2400" dirty="0">
              <a:solidFill>
                <a:srgbClr val="000000">
                  <a:lumMod val="65000"/>
                  <a:lumOff val="35000"/>
                </a:srgbClr>
              </a:solidFill>
              <a:cs typeface="Arial" charset="0"/>
            </a:endParaRPr>
          </a:p>
          <a:p>
            <a:pPr fontAlgn="base">
              <a:spcBef>
                <a:spcPct val="0"/>
              </a:spcBef>
              <a:spcAft>
                <a:spcPct val="0"/>
              </a:spcAft>
            </a:pPr>
            <a:endParaRPr lang="en-US" sz="2400" dirty="0">
              <a:solidFill>
                <a:srgbClr val="000000">
                  <a:lumMod val="65000"/>
                  <a:lumOff val="35000"/>
                </a:srgbClr>
              </a:solidFill>
              <a:cs typeface="Arial" charset="0"/>
            </a:endParaRPr>
          </a:p>
          <a:p>
            <a:pPr fontAlgn="base">
              <a:spcBef>
                <a:spcPct val="0"/>
              </a:spcBef>
              <a:spcAft>
                <a:spcPct val="0"/>
              </a:spcAft>
            </a:pPr>
            <a:endParaRPr lang="en-US" sz="2400" dirty="0">
              <a:solidFill>
                <a:srgbClr val="000000">
                  <a:lumMod val="65000"/>
                  <a:lumOff val="35000"/>
                </a:srgbClr>
              </a:solidFill>
              <a:cs typeface="Arial" charset="0"/>
            </a:endParaRPr>
          </a:p>
          <a:p>
            <a:pPr fontAlgn="base">
              <a:spcBef>
                <a:spcPct val="0"/>
              </a:spcBef>
              <a:spcAft>
                <a:spcPct val="0"/>
              </a:spcAft>
            </a:pPr>
            <a:endParaRPr lang="en-US" sz="2400" dirty="0">
              <a:solidFill>
                <a:srgbClr val="000000">
                  <a:lumMod val="65000"/>
                  <a:lumOff val="35000"/>
                </a:srgbClr>
              </a:solidFill>
              <a:cs typeface="Arial" charset="0"/>
            </a:endParaRPr>
          </a:p>
        </p:txBody>
      </p:sp>
      <p:sp>
        <p:nvSpPr>
          <p:cNvPr id="8" name="Rectangle 7"/>
          <p:cNvSpPr/>
          <p:nvPr/>
        </p:nvSpPr>
        <p:spPr>
          <a:xfrm>
            <a:off x="1640655" y="2438400"/>
            <a:ext cx="6074959" cy="234696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8463"/>
            <a:r>
              <a:rPr lang="en-US" sz="2400" b="1" dirty="0" smtClean="0">
                <a:solidFill>
                  <a:schemeClr val="bg1"/>
                </a:solidFill>
                <a:latin typeface="Calibri" panose="020F0502020204030204" pitchFamily="34" charset="0"/>
              </a:rPr>
              <a:t>Mindset </a:t>
            </a:r>
            <a:r>
              <a:rPr lang="en-US" sz="2400" b="1" dirty="0">
                <a:solidFill>
                  <a:schemeClr val="bg1"/>
                </a:solidFill>
                <a:latin typeface="Calibri" panose="020F0502020204030204" pitchFamily="34" charset="0"/>
              </a:rPr>
              <a:t>Shift Two:  How people work together</a:t>
            </a:r>
          </a:p>
          <a:p>
            <a:pPr marL="800100" lvl="1" indent="-342900">
              <a:buFont typeface="Arial" panose="020B0604020202020204" pitchFamily="34" charset="0"/>
              <a:buChar char="•"/>
            </a:pPr>
            <a:endParaRPr lang="en-US" sz="800" i="1" dirty="0" smtClean="0">
              <a:solidFill>
                <a:schemeClr val="bg1"/>
              </a:solidFill>
              <a:latin typeface="Calibri" panose="020F0502020204030204" pitchFamily="34" charset="0"/>
            </a:endParaRPr>
          </a:p>
          <a:p>
            <a:pPr marL="1201738" lvl="1" indent="-342900">
              <a:buFont typeface="Arial" panose="020B0604020202020204" pitchFamily="34" charset="0"/>
              <a:buChar char="•"/>
            </a:pPr>
            <a:r>
              <a:rPr lang="en-US" sz="2000" i="1" dirty="0">
                <a:solidFill>
                  <a:schemeClr val="bg1"/>
                </a:solidFill>
                <a:latin typeface="Calibri" panose="020F0502020204030204" pitchFamily="34" charset="0"/>
              </a:rPr>
              <a:t>The relational is as important as the rational </a:t>
            </a:r>
            <a:endParaRPr lang="en-US" sz="800" i="1" dirty="0" smtClean="0">
              <a:solidFill>
                <a:schemeClr val="bg1"/>
              </a:solidFill>
              <a:latin typeface="Calibri" panose="020F0502020204030204" pitchFamily="34" charset="0"/>
            </a:endParaRPr>
          </a:p>
          <a:p>
            <a:pPr marL="1201738" lvl="1" indent="-342900">
              <a:buFont typeface="Arial" panose="020B0604020202020204" pitchFamily="34" charset="0"/>
              <a:buChar char="•"/>
            </a:pPr>
            <a:r>
              <a:rPr lang="en-US" sz="2000" i="1" dirty="0">
                <a:solidFill>
                  <a:schemeClr val="bg1"/>
                </a:solidFill>
                <a:latin typeface="Calibri" panose="020F0502020204030204" pitchFamily="34" charset="0"/>
              </a:rPr>
              <a:t>Adaptive over technical </a:t>
            </a:r>
            <a:r>
              <a:rPr lang="en-US" sz="2000" i="1" dirty="0" smtClean="0">
                <a:solidFill>
                  <a:schemeClr val="bg1"/>
                </a:solidFill>
                <a:latin typeface="Calibri" panose="020F0502020204030204" pitchFamily="34" charset="0"/>
              </a:rPr>
              <a:t>work</a:t>
            </a:r>
            <a:endParaRPr lang="en-US" sz="800" i="1" dirty="0" smtClean="0">
              <a:solidFill>
                <a:schemeClr val="bg1"/>
              </a:solidFill>
              <a:latin typeface="Calibri" panose="020F0502020204030204" pitchFamily="34" charset="0"/>
            </a:endParaRPr>
          </a:p>
          <a:p>
            <a:pPr marL="1201738" lvl="1" indent="-342900">
              <a:buFont typeface="Arial" panose="020B0604020202020204" pitchFamily="34" charset="0"/>
              <a:buChar char="•"/>
            </a:pPr>
            <a:r>
              <a:rPr lang="en-US" sz="2000" i="1" dirty="0">
                <a:solidFill>
                  <a:schemeClr val="bg1"/>
                </a:solidFill>
                <a:latin typeface="Calibri" panose="020F0502020204030204" pitchFamily="34" charset="0"/>
              </a:rPr>
              <a:t>Structure is as important as strategy</a:t>
            </a:r>
          </a:p>
        </p:txBody>
      </p:sp>
      <p:sp>
        <p:nvSpPr>
          <p:cNvPr id="9" name="Rectangle 8"/>
          <p:cNvSpPr/>
          <p:nvPr/>
        </p:nvSpPr>
        <p:spPr>
          <a:xfrm>
            <a:off x="1648820" y="4953000"/>
            <a:ext cx="6074959" cy="1524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8463"/>
            <a:r>
              <a:rPr lang="en-US" sz="2400" b="1" dirty="0">
                <a:solidFill>
                  <a:schemeClr val="bg1"/>
                </a:solidFill>
                <a:latin typeface="Calibri" panose="020F0502020204030204" pitchFamily="34" charset="0"/>
              </a:rPr>
              <a:t>Mindset Shift Three: How Progress Happens</a:t>
            </a:r>
          </a:p>
          <a:p>
            <a:endParaRPr lang="en-US" sz="500" b="1" dirty="0">
              <a:solidFill>
                <a:schemeClr val="tx1">
                  <a:lumMod val="65000"/>
                  <a:lumOff val="35000"/>
                </a:schemeClr>
              </a:solidFill>
              <a:latin typeface="Calibri" panose="020F0502020204030204" pitchFamily="34" charset="0"/>
            </a:endParaRPr>
          </a:p>
          <a:p>
            <a:pPr marL="1201738" lvl="1" indent="-342900">
              <a:buFont typeface="Arial" panose="020B0604020202020204" pitchFamily="34" charset="0"/>
              <a:buChar char="•"/>
            </a:pPr>
            <a:r>
              <a:rPr lang="en-US" sz="2000" i="1" dirty="0">
                <a:solidFill>
                  <a:schemeClr val="bg1"/>
                </a:solidFill>
                <a:latin typeface="Calibri" panose="020F0502020204030204" pitchFamily="34" charset="0"/>
              </a:rPr>
              <a:t>Think “System Strategy” not “Program Strategy”</a:t>
            </a:r>
          </a:p>
        </p:txBody>
      </p:sp>
    </p:spTree>
    <p:extLst>
      <p:ext uri="{BB962C8B-B14F-4D97-AF65-F5344CB8AC3E}">
        <p14:creationId xmlns:p14="http://schemas.microsoft.com/office/powerpoint/2010/main" val="105637371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4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2ESaENPFq0KMNL8sKset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ws5zNFNgOkyfaD1bvQAhk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fH473MWkKf.p75h0RHu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hw..FT3iUm36Rn1z1W8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3gy.dEfqS0alnoccgpUo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ejMbATHIVEiHZX7Cwwxvw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UxbCcwmCiEunSckHn9lZ1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sVURYNj00aCrcSqtWJXN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HJgnO7Jh_kuS2stDDYY9m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_T7gpyW0KkW8siOuz5s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tlN5dT.jkyRgYdtY1zqK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tXMbeLdixE2lMu5WDXS6F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Om3Hhx.6K0GUbpVvfqjw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1BxsX1DJAkC2Pjlu.J001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nTqk4rpZUu1_j4SeuT4w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di26PDnCIU6trgwSrlCu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Btb6SXV69keAwfkEJdiwO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OsAdKdheU6P6w7Z_AHGu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_U3TVwODoUamAYsWDm2GW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f_BC7ZMmEiumjohsi2l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D5KWIatAzUOxHZfPw7ADU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7wpdpJi6uUOjsL27BffX9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26FAE86rDkqBjP4HpTLXM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uSIDCpqXlEW6kLXb5n_Y3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MxJp.k2m20iRn6q6C9euh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_UIsJ2wUkSifvymgTuxC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mBUNOYi5_kytCJTLYXx36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djJp2kuChUKipk4ntcjA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opJTT5BcYU23lVRabUmXf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6CHayvoDkqlV_F7pqpA2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ytllhuuoak2ZZMP9qdvK0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kg2aglRdEerCNuhUYGD5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w93.fdnm0epODEtpEOH9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Qan3Ooi9eEi.wQGli8J4n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sebuSBnPEq8A1ri_IZjS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e7Nw5Ry9EEmilYw2i3GUP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5i2YKiCuXEancCvjh_tHV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JAHluORdX0WAvwMtMyZUb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ZWAb0iS8kuSX.StvF2p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MMmOVWFgwkKv48.KPSxv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j.I.AEOVEOeiwXoJmZgF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EDvH1NMnEWsbfx7xgbdU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NWRDPthuk2Q53DFZx2gD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ev5tQY38FUKbIlyVd1tHW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WTv9Mtrid0GKGOGqgNu8M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6S70aLp1fkm3tLGj29tmd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CfmQrJk50OcphmSXyM_x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Scg_hYo50e6XL14qQtmd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0pOnLwRUhku.FJJvcWz6J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z6TONN0U60ikc3JP782b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1ykhJQcdNkaHgqOSpykUm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2ccG3459hUq.dnIplxL0f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NLFJh.4ab02sO4er1um5_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YI8ejhJXkytdsfvy.xhF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3im4Ef.d0atbNSuPEpe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VE2jMgIiUeGI3gW.N0EM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MOuCBIExSUaBzruSltK91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BlFDV7VJUCSLzKyvkyJI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LkBKLFsFUCYDlwfoV7h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A.oibv1A0uUMsR8gg18.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92fVwjDe0mXacHe2K2n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Ert0K3G_EWqwZihT.29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0L1KwJC5k0GZkBFJKuJGX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AhcKsajb0Gmo1Ee9lQHo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Ert0K3G_EWqwZihT.29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0L1KwJC5k0GZkBFJKuJGX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1P3q0ty1HES.EUpaBtrMg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vAhcKsajb0Gmo1Ee9lQHo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pFrmpzhVkSvbt2RY8c21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cv1OqrR8kKb7iAvmpBT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0uetMOHgA0ewJdSscBwHU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NgD1KmZoB0isQx0OxjRdP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j1KIZZFR6kqK4EH7s7phO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DtSX0WvSEip8zd.tqu_G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QKys4JHQEusBZvefZVb0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cWsVAOG7k2SerhQN4z0S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8vItDmL9E6thhdZ5.r47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sdWhPFEpkuWrdDIwHSVK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xN04cdNalEiKRJSvcWdE4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CgtczCPbkSkyjXGIkNNB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dzO.9wKYH0O88YTZpBui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N04cdNalEiKRJSvcWdE4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rKYB3I0qE2zDb7sRa3Hz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7wpdpJi6uUOjsL27BffX9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cuvjRX46UuvxyTIj_j.e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cuvjRX46UuvxyTIj_j.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o7PmPw8vUeFvyuSPsAQi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wJum.9WGkWfhCM4dAMa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D_jisDesEOIOW7y3RuG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WnG8LKF4EmphviJM4Asj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BMg.vSpBUOOLAvfuT8f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pcfUxKfoku8EkgnIjYk5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3ogQQ5afyEmGHPIkoHjj3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H7z9NQ.n1UScZdsB5z06T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GII.gvqS0emqW6nhDtIX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WllePxji1k24X1yoLSODM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nnr2_.PKkKN_JVqz8qF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_7gW3VxHU2iHifMc6Zw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DAffWv8DLkW8C5nK3B0fd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ipEz5YhR06oBBdmE8oO.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R3WRQ1xBEyjd.NIWe0z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xgOrORFv0.PGO27F4QS3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QtgwwvSJxkWJPOTrzVUA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fFSPmSPt0i2rfYRDLhO_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bssNPRCLU6z4hwJFmElh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9cuvjRX46UuvxyTIj_j.e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tLzEcwTrvk6KJCKCPkubR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J.DG.f_IJECKpjq_3lSOv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RQfKeq.MUernPkck1Y3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aLJ_bf3r0mxeLIRvmTjz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PIwoX3IY0OhhuhQUWKp4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7Ipn3m7qkUG1PREkdbXth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tsryydFrgUm4kT3asq0JO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ZuopQ4GVpUqmyeHk23qc8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0ytkgBhKkiAt1_Mvdue3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Zxchto3xEuMQMehsZkkr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HUWdY6gWg0CZYEi52FG7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6zHVJZRmUeotc70.4jsW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MTkXj7GsUOEBsIAxdDkI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R60QWTx1E2bPiFjLfqE2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8p8b3h4r0CsSi1ioSnjrg"/>
</p:tagLst>
</file>

<file path=ppt/theme/theme1.xml><?xml version="1.0" encoding="utf-8"?>
<a:theme xmlns:a="http://schemas.openxmlformats.org/drawingml/2006/main" name="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0.xml><?xml version="1.0" encoding="utf-8"?>
<a:theme xmlns:a="http://schemas.openxmlformats.org/drawingml/2006/main" name="6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1.xml><?xml version="1.0" encoding="utf-8"?>
<a:theme xmlns:a="http://schemas.openxmlformats.org/drawingml/2006/main" name="11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2.xml><?xml version="1.0" encoding="utf-8"?>
<a:theme xmlns:a="http://schemas.openxmlformats.org/drawingml/2006/main" name="13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3.xml><?xml version="1.0" encoding="utf-8"?>
<a:theme xmlns:a="http://schemas.openxmlformats.org/drawingml/2006/main" name="16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F-ppt">
  <a:themeElements>
    <a:clrScheme name="Custom 5">
      <a:dk1>
        <a:srgbClr val="253746"/>
      </a:dk1>
      <a:lt1>
        <a:srgbClr val="C1C6C8"/>
      </a:lt1>
      <a:dk2>
        <a:srgbClr val="00B398"/>
      </a:dk2>
      <a:lt2>
        <a:srgbClr val="FFFFFF"/>
      </a:lt2>
      <a:accent1>
        <a:srgbClr val="00B398"/>
      </a:accent1>
      <a:accent2>
        <a:srgbClr val="FF671F"/>
      </a:accent2>
      <a:accent3>
        <a:srgbClr val="C1C6C8"/>
      </a:accent3>
      <a:accent4>
        <a:srgbClr val="0064AD"/>
      </a:accent4>
      <a:accent5>
        <a:srgbClr val="00816D"/>
      </a:accent5>
      <a:accent6>
        <a:srgbClr val="62D9C9"/>
      </a:accent6>
      <a:hlink>
        <a:srgbClr val="00B398"/>
      </a:hlink>
      <a:folHlink>
        <a:srgbClr val="0081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4.xml><?xml version="1.0" encoding="utf-8"?>
<a:theme xmlns:a="http://schemas.openxmlformats.org/drawingml/2006/main" name="1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5.xml><?xml version="1.0" encoding="utf-8"?>
<a:theme xmlns:a="http://schemas.openxmlformats.org/drawingml/2006/main" name="2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6.xml><?xml version="1.0" encoding="utf-8"?>
<a:theme xmlns:a="http://schemas.openxmlformats.org/drawingml/2006/main" name="3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7.xml><?xml version="1.0" encoding="utf-8"?>
<a:theme xmlns:a="http://schemas.openxmlformats.org/drawingml/2006/main" name="5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8.xml><?xml version="1.0" encoding="utf-8"?>
<a:theme xmlns:a="http://schemas.openxmlformats.org/drawingml/2006/main" name="9_blank">
  <a:themeElements>
    <a:clrScheme name="FSG">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err="1" smtClean="0">
            <a:latin typeface="+mj-lt"/>
          </a:defRPr>
        </a:defPPr>
      </a:lstStyle>
    </a:txDef>
  </a:objectDefaults>
  <a:extraClrSchemeLst/>
</a:theme>
</file>

<file path=ppt/theme/theme9.xml><?xml version="1.0" encoding="utf-8"?>
<a:theme xmlns:a="http://schemas.openxmlformats.org/drawingml/2006/main" name="8_blank">
  <a:themeElements>
    <a:clrScheme name="FSG">
      <a:dk1>
        <a:sysClr val="windowText" lastClr="000000"/>
      </a:dk1>
      <a:lt1>
        <a:sysClr val="window" lastClr="FFFFFF"/>
      </a:lt1>
      <a:dk2>
        <a:srgbClr val="005AAA"/>
      </a:dk2>
      <a:lt2>
        <a:srgbClr val="EEECE1"/>
      </a:lt2>
      <a:accent1>
        <a:srgbClr val="0094B3"/>
      </a:accent1>
      <a:accent2>
        <a:srgbClr val="A70240"/>
      </a:accent2>
      <a:accent3>
        <a:srgbClr val="6A7F10"/>
      </a:accent3>
      <a:accent4>
        <a:srgbClr val="4F4C25"/>
      </a:accent4>
      <a:accent5>
        <a:srgbClr val="F26422"/>
      </a:accent5>
      <a:accent6>
        <a:srgbClr val="9A9B9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defRPr>
        </a:defPPr>
      </a:lstStyle>
    </a:txDef>
  </a:objectDefaults>
  <a:extraClrSchemeLst/>
</a:theme>
</file>

<file path=ppt/theme/themeOverride1.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2.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3.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4.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5.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6.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ppt/theme/themeOverride7.xml><?xml version="1.0" encoding="utf-8"?>
<a:themeOverride xmlns:a="http://schemas.openxmlformats.org/drawingml/2006/main">
  <a:clrScheme name="FSG Theme March 2012">
    <a:dk1>
      <a:srgbClr val="000000"/>
    </a:dk1>
    <a:lt1>
      <a:srgbClr val="FFFFFF"/>
    </a:lt1>
    <a:dk2>
      <a:srgbClr val="6A7F10"/>
    </a:dk2>
    <a:lt2>
      <a:srgbClr val="0064AD"/>
    </a:lt2>
    <a:accent1>
      <a:srgbClr val="FA9600"/>
    </a:accent1>
    <a:accent2>
      <a:srgbClr val="4F4C25"/>
    </a:accent2>
    <a:accent3>
      <a:srgbClr val="0094B3"/>
    </a:accent3>
    <a:accent4>
      <a:srgbClr val="A70240"/>
    </a:accent4>
    <a:accent5>
      <a:srgbClr val="9A9B9C"/>
    </a:accent5>
    <a:accent6>
      <a:srgbClr val="FAA755"/>
    </a:accent6>
    <a:hlink>
      <a:srgbClr val="D15972"/>
    </a:hlink>
    <a:folHlink>
      <a:srgbClr val="00B3D4"/>
    </a:folHlink>
  </a:clrScheme>
</a:themeOverride>
</file>

<file path=docProps/app.xml><?xml version="1.0" encoding="utf-8"?>
<Properties xmlns="http://schemas.openxmlformats.org/officeDocument/2006/extended-properties" xmlns:vt="http://schemas.openxmlformats.org/officeDocument/2006/docPropsVTypes">
  <Template>blank</Template>
  <TotalTime>11206</TotalTime>
  <Words>1326</Words>
  <Application>Microsoft Office PowerPoint</Application>
  <PresentationFormat>On-screen Show (4:3)</PresentationFormat>
  <Paragraphs>159</Paragraphs>
  <Slides>12</Slides>
  <Notes>5</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12</vt:i4>
      </vt:variant>
    </vt:vector>
  </HeadingPairs>
  <TitlesOfParts>
    <vt:vector size="33" baseType="lpstr">
      <vt:lpstr>ＭＳ Ｐゴシック</vt:lpstr>
      <vt:lpstr>Arial</vt:lpstr>
      <vt:lpstr>Arial Black</vt:lpstr>
      <vt:lpstr>Calibri</vt:lpstr>
      <vt:lpstr>Gotham Rounded Medium</vt:lpstr>
      <vt:lpstr>Lucida Grande</vt:lpstr>
      <vt:lpstr>Symbol</vt:lpstr>
      <vt:lpstr>blank</vt:lpstr>
      <vt:lpstr>1_CIF-ppt</vt:lpstr>
      <vt:lpstr>4_blank</vt:lpstr>
      <vt:lpstr>1_blank</vt:lpstr>
      <vt:lpstr>2_blank</vt:lpstr>
      <vt:lpstr>3_blank</vt:lpstr>
      <vt:lpstr>5_blank</vt:lpstr>
      <vt:lpstr>9_blank</vt:lpstr>
      <vt:lpstr>8_blank</vt:lpstr>
      <vt:lpstr>6_blank</vt:lpstr>
      <vt:lpstr>11_blank</vt:lpstr>
      <vt:lpstr>13_blank</vt:lpstr>
      <vt:lpstr>16_blank</vt:lpstr>
      <vt:lpstr>think-cell Slide</vt:lpstr>
      <vt:lpstr>PowerPoint Presentation</vt:lpstr>
      <vt:lpstr>PowerPoint Presentation</vt:lpstr>
      <vt:lpstr>Imagine a different approach – multiple players working together to solve complex issues</vt:lpstr>
      <vt:lpstr>Five conditions for collective impact</vt:lpstr>
      <vt:lpstr>Collective impact is best structured with cascading levels of collaboration</vt:lpstr>
      <vt:lpstr>Many people have responsibility - yet no one single person makes all decisions</vt:lpstr>
      <vt:lpstr>And now, the backbone...</vt:lpstr>
      <vt:lpstr>The backbone needs to fulfill the following functions</vt:lpstr>
      <vt:lpstr>PowerPoint Presentation</vt:lpstr>
      <vt:lpstr>PowerPoint Presentation</vt:lpstr>
      <vt:lpstr>PowerPoint Presentation</vt:lpstr>
      <vt:lpstr>System leadership in Collective Impact: Key Tasks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Philanthropic Leadership</dc:title>
  <dc:creator>Valerie Bockstette</dc:creator>
  <cp:lastModifiedBy>Peter Beard</cp:lastModifiedBy>
  <cp:revision>981</cp:revision>
  <cp:lastPrinted>2014-09-03T19:52:15Z</cp:lastPrinted>
  <dcterms:created xsi:type="dcterms:W3CDTF">2014-01-31T04:23:01Z</dcterms:created>
  <dcterms:modified xsi:type="dcterms:W3CDTF">2015-07-27T13:11:32Z</dcterms:modified>
</cp:coreProperties>
</file>